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0" r:id="rId1"/>
  </p:sldMasterIdLst>
  <p:notesMasterIdLst>
    <p:notesMasterId r:id="rId67"/>
  </p:notesMasterIdLst>
  <p:handoutMasterIdLst>
    <p:handoutMasterId r:id="rId68"/>
  </p:handoutMasterIdLst>
  <p:sldIdLst>
    <p:sldId id="855" r:id="rId2"/>
    <p:sldId id="1897" r:id="rId3"/>
    <p:sldId id="1880" r:id="rId4"/>
    <p:sldId id="1696" r:id="rId5"/>
    <p:sldId id="1836" r:id="rId6"/>
    <p:sldId id="1837" r:id="rId7"/>
    <p:sldId id="1838" r:id="rId8"/>
    <p:sldId id="1839" r:id="rId9"/>
    <p:sldId id="1602" r:id="rId10"/>
    <p:sldId id="1844" r:id="rId11"/>
    <p:sldId id="1845" r:id="rId12"/>
    <p:sldId id="1840" r:id="rId13"/>
    <p:sldId id="1846" r:id="rId14"/>
    <p:sldId id="1847" r:id="rId15"/>
    <p:sldId id="1841" r:id="rId16"/>
    <p:sldId id="1796" r:id="rId17"/>
    <p:sldId id="1842" r:id="rId18"/>
    <p:sldId id="1851" r:id="rId19"/>
    <p:sldId id="1852" r:id="rId20"/>
    <p:sldId id="1848" r:id="rId21"/>
    <p:sldId id="1850" r:id="rId22"/>
    <p:sldId id="1843" r:id="rId23"/>
    <p:sldId id="1853" r:id="rId24"/>
    <p:sldId id="1854" r:id="rId25"/>
    <p:sldId id="1855" r:id="rId26"/>
    <p:sldId id="1858" r:id="rId27"/>
    <p:sldId id="1859" r:id="rId28"/>
    <p:sldId id="1857" r:id="rId29"/>
    <p:sldId id="1860" r:id="rId30"/>
    <p:sldId id="1861" r:id="rId31"/>
    <p:sldId id="1862" r:id="rId32"/>
    <p:sldId id="1863" r:id="rId33"/>
    <p:sldId id="1864" r:id="rId34"/>
    <p:sldId id="1898" r:id="rId35"/>
    <p:sldId id="1883" r:id="rId36"/>
    <p:sldId id="1886" r:id="rId37"/>
    <p:sldId id="1892" r:id="rId38"/>
    <p:sldId id="1887" r:id="rId39"/>
    <p:sldId id="1900" r:id="rId40"/>
    <p:sldId id="1899" r:id="rId41"/>
    <p:sldId id="1901" r:id="rId42"/>
    <p:sldId id="1902" r:id="rId43"/>
    <p:sldId id="1888" r:id="rId44"/>
    <p:sldId id="1889" r:id="rId45"/>
    <p:sldId id="1869" r:id="rId46"/>
    <p:sldId id="1872" r:id="rId47"/>
    <p:sldId id="1890" r:id="rId48"/>
    <p:sldId id="1870" r:id="rId49"/>
    <p:sldId id="1873" r:id="rId50"/>
    <p:sldId id="1875" r:id="rId51"/>
    <p:sldId id="1876" r:id="rId52"/>
    <p:sldId id="1877" r:id="rId53"/>
    <p:sldId id="1874" r:id="rId54"/>
    <p:sldId id="1878" r:id="rId55"/>
    <p:sldId id="1891" r:id="rId56"/>
    <p:sldId id="1894" r:id="rId57"/>
    <p:sldId id="1895" r:id="rId58"/>
    <p:sldId id="1896" r:id="rId59"/>
    <p:sldId id="1810" r:id="rId60"/>
    <p:sldId id="1829" r:id="rId61"/>
    <p:sldId id="1831" r:id="rId62"/>
    <p:sldId id="1832" r:id="rId63"/>
    <p:sldId id="1833" r:id="rId64"/>
    <p:sldId id="1834" r:id="rId65"/>
    <p:sldId id="1682" r:id="rId66"/>
  </p:sldIdLst>
  <p:sldSz cx="9144000" cy="6858000" type="screen4x3"/>
  <p:notesSz cx="6735763" cy="9866313"/>
  <p:defaultTextStyle>
    <a:defPPr>
      <a:defRPr lang="zh-TW"/>
    </a:defPPr>
    <a:lvl1pPr algn="l" rtl="0" fontAlgn="base">
      <a:spcBef>
        <a:spcPct val="0"/>
      </a:spcBef>
      <a:spcAft>
        <a:spcPct val="0"/>
      </a:spcAft>
      <a:defRPr kumimoji="1" sz="2200" kern="1200">
        <a:solidFill>
          <a:schemeClr val="tx1"/>
        </a:solidFill>
        <a:latin typeface="Calibri" pitchFamily="34" charset="0"/>
        <a:ea typeface="新細明體" charset="-120"/>
        <a:cs typeface="+mn-cs"/>
        <a:sym typeface="Wingdings" pitchFamily="2" charset="2"/>
      </a:defRPr>
    </a:lvl1pPr>
    <a:lvl2pPr marL="457200" algn="l" rtl="0" fontAlgn="base">
      <a:spcBef>
        <a:spcPct val="0"/>
      </a:spcBef>
      <a:spcAft>
        <a:spcPct val="0"/>
      </a:spcAft>
      <a:defRPr kumimoji="1" sz="2200" kern="1200">
        <a:solidFill>
          <a:schemeClr val="tx1"/>
        </a:solidFill>
        <a:latin typeface="Calibri" pitchFamily="34" charset="0"/>
        <a:ea typeface="新細明體" charset="-120"/>
        <a:cs typeface="+mn-cs"/>
        <a:sym typeface="Wingdings" pitchFamily="2" charset="2"/>
      </a:defRPr>
    </a:lvl2pPr>
    <a:lvl3pPr marL="914400" algn="l" rtl="0" fontAlgn="base">
      <a:spcBef>
        <a:spcPct val="0"/>
      </a:spcBef>
      <a:spcAft>
        <a:spcPct val="0"/>
      </a:spcAft>
      <a:defRPr kumimoji="1" sz="2200" kern="1200">
        <a:solidFill>
          <a:schemeClr val="tx1"/>
        </a:solidFill>
        <a:latin typeface="Calibri" pitchFamily="34" charset="0"/>
        <a:ea typeface="新細明體" charset="-120"/>
        <a:cs typeface="+mn-cs"/>
        <a:sym typeface="Wingdings" pitchFamily="2" charset="2"/>
      </a:defRPr>
    </a:lvl3pPr>
    <a:lvl4pPr marL="1371600" algn="l" rtl="0" fontAlgn="base">
      <a:spcBef>
        <a:spcPct val="0"/>
      </a:spcBef>
      <a:spcAft>
        <a:spcPct val="0"/>
      </a:spcAft>
      <a:defRPr kumimoji="1" sz="2200" kern="1200">
        <a:solidFill>
          <a:schemeClr val="tx1"/>
        </a:solidFill>
        <a:latin typeface="Calibri" pitchFamily="34" charset="0"/>
        <a:ea typeface="新細明體" charset="-120"/>
        <a:cs typeface="+mn-cs"/>
        <a:sym typeface="Wingdings" pitchFamily="2" charset="2"/>
      </a:defRPr>
    </a:lvl4pPr>
    <a:lvl5pPr marL="1828800" algn="l" rtl="0" fontAlgn="base">
      <a:spcBef>
        <a:spcPct val="0"/>
      </a:spcBef>
      <a:spcAft>
        <a:spcPct val="0"/>
      </a:spcAft>
      <a:defRPr kumimoji="1" sz="2200" kern="1200">
        <a:solidFill>
          <a:schemeClr val="tx1"/>
        </a:solidFill>
        <a:latin typeface="Calibri" pitchFamily="34" charset="0"/>
        <a:ea typeface="新細明體" charset="-120"/>
        <a:cs typeface="+mn-cs"/>
        <a:sym typeface="Wingdings" pitchFamily="2" charset="2"/>
      </a:defRPr>
    </a:lvl5pPr>
    <a:lvl6pPr marL="2286000" algn="l" defTabSz="914400" rtl="0" eaLnBrk="1" latinLnBrk="0" hangingPunct="1">
      <a:defRPr kumimoji="1" sz="2200" kern="1200">
        <a:solidFill>
          <a:schemeClr val="tx1"/>
        </a:solidFill>
        <a:latin typeface="Calibri" pitchFamily="34" charset="0"/>
        <a:ea typeface="新細明體" charset="-120"/>
        <a:cs typeface="+mn-cs"/>
        <a:sym typeface="Wingdings" pitchFamily="2" charset="2"/>
      </a:defRPr>
    </a:lvl6pPr>
    <a:lvl7pPr marL="2743200" algn="l" defTabSz="914400" rtl="0" eaLnBrk="1" latinLnBrk="0" hangingPunct="1">
      <a:defRPr kumimoji="1" sz="2200" kern="1200">
        <a:solidFill>
          <a:schemeClr val="tx1"/>
        </a:solidFill>
        <a:latin typeface="Calibri" pitchFamily="34" charset="0"/>
        <a:ea typeface="新細明體" charset="-120"/>
        <a:cs typeface="+mn-cs"/>
        <a:sym typeface="Wingdings" pitchFamily="2" charset="2"/>
      </a:defRPr>
    </a:lvl7pPr>
    <a:lvl8pPr marL="3200400" algn="l" defTabSz="914400" rtl="0" eaLnBrk="1" latinLnBrk="0" hangingPunct="1">
      <a:defRPr kumimoji="1" sz="2200" kern="1200">
        <a:solidFill>
          <a:schemeClr val="tx1"/>
        </a:solidFill>
        <a:latin typeface="Calibri" pitchFamily="34" charset="0"/>
        <a:ea typeface="新細明體" charset="-120"/>
        <a:cs typeface="+mn-cs"/>
        <a:sym typeface="Wingdings" pitchFamily="2" charset="2"/>
      </a:defRPr>
    </a:lvl8pPr>
    <a:lvl9pPr marL="3657600" algn="l" defTabSz="914400" rtl="0" eaLnBrk="1" latinLnBrk="0" hangingPunct="1">
      <a:defRPr kumimoji="1" sz="2200" kern="1200">
        <a:solidFill>
          <a:schemeClr val="tx1"/>
        </a:solidFill>
        <a:latin typeface="Calibri" pitchFamily="34" charset="0"/>
        <a:ea typeface="新細明體" charset="-120"/>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31CB4"/>
    <a:srgbClr val="000066"/>
    <a:srgbClr val="FF00FF"/>
    <a:srgbClr val="339933"/>
    <a:srgbClr val="000099"/>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93850" autoAdjust="0"/>
  </p:normalViewPr>
  <p:slideViewPr>
    <p:cSldViewPr snapToGrid="0">
      <p:cViewPr varScale="1">
        <p:scale>
          <a:sx n="73" d="100"/>
          <a:sy n="73" d="100"/>
        </p:scale>
        <p:origin x="1734" y="66"/>
      </p:cViewPr>
      <p:guideLst>
        <p:guide orient="horz" pos="2160"/>
        <p:guide pos="2880"/>
      </p:guideLst>
    </p:cSldViewPr>
  </p:slideViewPr>
  <p:outlineViewPr>
    <p:cViewPr>
      <p:scale>
        <a:sx n="33" d="100"/>
        <a:sy n="33" d="100"/>
      </p:scale>
      <p:origin x="0" y="121518"/>
    </p:cViewPr>
  </p:outlineViewPr>
  <p:notesTextViewPr>
    <p:cViewPr>
      <p:scale>
        <a:sx n="100" d="100"/>
        <a:sy n="100" d="100"/>
      </p:scale>
      <p:origin x="0" y="0"/>
    </p:cViewPr>
  </p:notesTextViewPr>
  <p:sorterViewPr>
    <p:cViewPr>
      <p:scale>
        <a:sx n="100" d="100"/>
        <a:sy n="100" d="100"/>
      </p:scale>
      <p:origin x="0" y="31146"/>
    </p:cViewPr>
  </p:sorterViewPr>
  <p:notesViewPr>
    <p:cSldViewPr snapToGrid="0">
      <p:cViewPr varScale="1">
        <p:scale>
          <a:sx n="66" d="100"/>
          <a:sy n="66" d="100"/>
        </p:scale>
        <p:origin x="-236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CF368-A6DD-4D7A-98B5-282326565213}" type="doc">
      <dgm:prSet loTypeId="urn:microsoft.com/office/officeart/2005/8/layout/radial1" loCatId="cycle" qsTypeId="urn:microsoft.com/office/officeart/2005/8/quickstyle/simple1#1" qsCatId="simple" csTypeId="urn:microsoft.com/office/officeart/2005/8/colors/colorful1#1" csCatId="colorful" phldr="1"/>
      <dgm:spPr/>
      <dgm:t>
        <a:bodyPr/>
        <a:lstStyle/>
        <a:p>
          <a:endParaRPr lang="zh-TW" altLang="en-US"/>
        </a:p>
      </dgm:t>
    </dgm:pt>
    <dgm:pt modelId="{6A918343-AA8E-4493-806F-E7C8F50600E5}">
      <dgm:prSet phldrT="[文字]" custT="1"/>
      <dgm:spPr/>
      <dgm:t>
        <a:bodyPr/>
        <a:lstStyle/>
        <a:p>
          <a:r>
            <a:rPr lang="zh-TW" altLang="en-US" sz="2800" dirty="0" smtClean="0">
              <a:solidFill>
                <a:schemeClr val="tx1">
                  <a:lumMod val="95000"/>
                  <a:lumOff val="5000"/>
                </a:schemeClr>
              </a:solidFill>
              <a:latin typeface="標楷體" pitchFamily="65" charset="-120"/>
              <a:ea typeface="標楷體" pitchFamily="65" charset="-120"/>
            </a:rPr>
            <a:t>決標原則</a:t>
          </a:r>
          <a:endParaRPr lang="zh-TW" altLang="en-US" sz="2800" dirty="0">
            <a:solidFill>
              <a:schemeClr val="tx1">
                <a:lumMod val="95000"/>
                <a:lumOff val="5000"/>
              </a:schemeClr>
            </a:solidFill>
            <a:latin typeface="標楷體" pitchFamily="65" charset="-120"/>
            <a:ea typeface="標楷體" pitchFamily="65" charset="-120"/>
          </a:endParaRPr>
        </a:p>
      </dgm:t>
    </dgm:pt>
    <dgm:pt modelId="{53A32034-BE28-4F09-AD6D-E6AA161D25D9}" type="parTrans" cxnId="{15E56BC3-CFA3-4EFB-9253-6162BB98196E}">
      <dgm:prSet/>
      <dgm:spPr/>
      <dgm:t>
        <a:bodyPr/>
        <a:lstStyle/>
        <a:p>
          <a:endParaRPr lang="zh-TW" altLang="en-US"/>
        </a:p>
      </dgm:t>
    </dgm:pt>
    <dgm:pt modelId="{EF719B12-7647-414F-BC16-71F5F009FE6F}" type="sibTrans" cxnId="{15E56BC3-CFA3-4EFB-9253-6162BB98196E}">
      <dgm:prSet/>
      <dgm:spPr/>
      <dgm:t>
        <a:bodyPr/>
        <a:lstStyle/>
        <a:p>
          <a:endParaRPr lang="zh-TW" altLang="en-US"/>
        </a:p>
      </dgm:t>
    </dgm:pt>
    <dgm:pt modelId="{6AAAB8CA-E10C-42E1-98CE-C9625F89D4D6}">
      <dgm:prSet phldrT="[文字]" custT="1"/>
      <dgm:spPr/>
      <dgm:t>
        <a:bodyPr/>
        <a:lstStyle/>
        <a:p>
          <a:r>
            <a:rPr lang="zh-TW" altLang="en-US" sz="2800" dirty="0" smtClean="0">
              <a:solidFill>
                <a:srgbClr val="731CB4"/>
              </a:solidFill>
              <a:latin typeface="標楷體" pitchFamily="65" charset="-120"/>
              <a:ea typeface="標楷體" pitchFamily="65" charset="-120"/>
            </a:rPr>
            <a:t>最低標</a:t>
          </a:r>
          <a:endParaRPr lang="zh-TW" altLang="en-US" sz="2800" dirty="0">
            <a:solidFill>
              <a:srgbClr val="731CB4"/>
            </a:solidFill>
            <a:latin typeface="標楷體" pitchFamily="65" charset="-120"/>
            <a:ea typeface="標楷體" pitchFamily="65" charset="-120"/>
          </a:endParaRPr>
        </a:p>
      </dgm:t>
    </dgm:pt>
    <dgm:pt modelId="{C880EC5A-CC19-4093-BA13-21BE189E3BD5}" type="parTrans" cxnId="{027ECD2B-AA60-4AD1-AF65-2D52BDDEE156}">
      <dgm:prSet/>
      <dgm:spPr/>
      <dgm:t>
        <a:bodyPr/>
        <a:lstStyle/>
        <a:p>
          <a:endParaRPr lang="zh-TW" altLang="en-US"/>
        </a:p>
      </dgm:t>
    </dgm:pt>
    <dgm:pt modelId="{AC5293A1-9229-42BC-AAC8-16613201AFAA}" type="sibTrans" cxnId="{027ECD2B-AA60-4AD1-AF65-2D52BDDEE156}">
      <dgm:prSet/>
      <dgm:spPr/>
      <dgm:t>
        <a:bodyPr/>
        <a:lstStyle/>
        <a:p>
          <a:endParaRPr lang="zh-TW" altLang="en-US"/>
        </a:p>
      </dgm:t>
    </dgm:pt>
    <dgm:pt modelId="{BF495423-98DA-4CD4-A5AD-C6231324C4A6}">
      <dgm:prSet phldrT="[文字]" custT="1"/>
      <dgm:spPr/>
      <dgm:t>
        <a:bodyPr/>
        <a:lstStyle/>
        <a:p>
          <a:r>
            <a:rPr lang="zh-TW" altLang="en-US" sz="2800" dirty="0" smtClean="0">
              <a:solidFill>
                <a:srgbClr val="FF0000"/>
              </a:solidFill>
              <a:latin typeface="標楷體" pitchFamily="65" charset="-120"/>
              <a:ea typeface="標楷體" pitchFamily="65" charset="-120"/>
            </a:rPr>
            <a:t>最有利標</a:t>
          </a:r>
          <a:endParaRPr lang="zh-TW" altLang="en-US" sz="2800" dirty="0">
            <a:solidFill>
              <a:srgbClr val="FF0000"/>
            </a:solidFill>
            <a:latin typeface="標楷體" pitchFamily="65" charset="-120"/>
            <a:ea typeface="標楷體" pitchFamily="65" charset="-120"/>
          </a:endParaRPr>
        </a:p>
      </dgm:t>
    </dgm:pt>
    <dgm:pt modelId="{E996A1C3-614E-4EDF-ABC2-FBE48E23A79B}" type="parTrans" cxnId="{1A834143-EACE-46F6-A513-C855E205B481}">
      <dgm:prSet/>
      <dgm:spPr/>
      <dgm:t>
        <a:bodyPr/>
        <a:lstStyle/>
        <a:p>
          <a:endParaRPr lang="zh-TW" altLang="en-US"/>
        </a:p>
      </dgm:t>
    </dgm:pt>
    <dgm:pt modelId="{ECD0F951-1892-4FAF-8AA8-D6D9851CBBBE}" type="sibTrans" cxnId="{1A834143-EACE-46F6-A513-C855E205B481}">
      <dgm:prSet/>
      <dgm:spPr/>
      <dgm:t>
        <a:bodyPr/>
        <a:lstStyle/>
        <a:p>
          <a:endParaRPr lang="zh-TW" altLang="en-US"/>
        </a:p>
      </dgm:t>
    </dgm:pt>
    <dgm:pt modelId="{BDC54D2F-B67B-4FB6-8F48-2364890884F9}">
      <dgm:prSet phldrT="[文字]" custT="1"/>
      <dgm:spPr/>
      <dgm:t>
        <a:bodyPr/>
        <a:lstStyle/>
        <a:p>
          <a:r>
            <a:rPr lang="zh-TW" altLang="en-US" sz="2800" dirty="0" smtClean="0">
              <a:solidFill>
                <a:srgbClr val="FFFF00"/>
              </a:solidFill>
              <a:latin typeface="標楷體" pitchFamily="65" charset="-120"/>
              <a:ea typeface="標楷體" pitchFamily="65" charset="-120"/>
            </a:rPr>
            <a:t>最高標</a:t>
          </a:r>
          <a:endParaRPr lang="zh-TW" altLang="en-US" sz="2800" dirty="0">
            <a:solidFill>
              <a:srgbClr val="FFFF00"/>
            </a:solidFill>
            <a:latin typeface="標楷體" pitchFamily="65" charset="-120"/>
            <a:ea typeface="標楷體" pitchFamily="65" charset="-120"/>
          </a:endParaRPr>
        </a:p>
      </dgm:t>
    </dgm:pt>
    <dgm:pt modelId="{30F0E69C-E1F1-4969-A5F3-C5C058A747FA}" type="parTrans" cxnId="{487F68D1-E5D5-4379-A197-44FD901A101F}">
      <dgm:prSet/>
      <dgm:spPr/>
      <dgm:t>
        <a:bodyPr/>
        <a:lstStyle/>
        <a:p>
          <a:endParaRPr lang="zh-TW" altLang="en-US"/>
        </a:p>
      </dgm:t>
    </dgm:pt>
    <dgm:pt modelId="{A8053F9F-F64D-4B51-B2B3-7E84E4E1760B}" type="sibTrans" cxnId="{487F68D1-E5D5-4379-A197-44FD901A101F}">
      <dgm:prSet/>
      <dgm:spPr/>
      <dgm:t>
        <a:bodyPr/>
        <a:lstStyle/>
        <a:p>
          <a:endParaRPr lang="zh-TW" altLang="en-US"/>
        </a:p>
      </dgm:t>
    </dgm:pt>
    <dgm:pt modelId="{5492EDE8-F7B8-42DB-B76A-ADA32104A462}">
      <dgm:prSet phldrT="[文字]" custT="1"/>
      <dgm:spPr/>
      <dgm:t>
        <a:bodyPr/>
        <a:lstStyle/>
        <a:p>
          <a:r>
            <a:rPr lang="zh-TW" altLang="en-US" sz="2800" dirty="0" smtClean="0">
              <a:solidFill>
                <a:srgbClr val="002060"/>
              </a:solidFill>
              <a:latin typeface="標楷體" pitchFamily="65" charset="-120"/>
              <a:ea typeface="標楷體" pitchFamily="65" charset="-120"/>
            </a:rPr>
            <a:t>複數決標</a:t>
          </a:r>
          <a:endParaRPr lang="zh-TW" altLang="en-US" sz="2800" dirty="0">
            <a:solidFill>
              <a:srgbClr val="002060"/>
            </a:solidFill>
            <a:latin typeface="標楷體" pitchFamily="65" charset="-120"/>
            <a:ea typeface="標楷體" pitchFamily="65" charset="-120"/>
          </a:endParaRPr>
        </a:p>
      </dgm:t>
    </dgm:pt>
    <dgm:pt modelId="{174E143C-1766-42F9-BD99-76E9A9188A62}" type="parTrans" cxnId="{DF2C5E81-B558-4606-9AB0-E74BDEE68052}">
      <dgm:prSet/>
      <dgm:spPr/>
      <dgm:t>
        <a:bodyPr/>
        <a:lstStyle/>
        <a:p>
          <a:endParaRPr lang="zh-TW" altLang="en-US"/>
        </a:p>
      </dgm:t>
    </dgm:pt>
    <dgm:pt modelId="{FB41F334-AFB3-413A-A7F8-5910F4D5B627}" type="sibTrans" cxnId="{DF2C5E81-B558-4606-9AB0-E74BDEE68052}">
      <dgm:prSet/>
      <dgm:spPr/>
      <dgm:t>
        <a:bodyPr/>
        <a:lstStyle/>
        <a:p>
          <a:endParaRPr lang="zh-TW" altLang="en-US"/>
        </a:p>
      </dgm:t>
    </dgm:pt>
    <dgm:pt modelId="{A2CED993-C42A-444E-91C0-5FD59680C82D}" type="pres">
      <dgm:prSet presAssocID="{95CCF368-A6DD-4D7A-98B5-282326565213}" presName="cycle" presStyleCnt="0">
        <dgm:presLayoutVars>
          <dgm:chMax val="1"/>
          <dgm:dir/>
          <dgm:animLvl val="ctr"/>
          <dgm:resizeHandles val="exact"/>
        </dgm:presLayoutVars>
      </dgm:prSet>
      <dgm:spPr/>
      <dgm:t>
        <a:bodyPr/>
        <a:lstStyle/>
        <a:p>
          <a:endParaRPr lang="zh-TW" altLang="en-US"/>
        </a:p>
      </dgm:t>
    </dgm:pt>
    <dgm:pt modelId="{78A27E0A-7636-4916-B0D9-8531BEACFC3C}" type="pres">
      <dgm:prSet presAssocID="{6A918343-AA8E-4493-806F-E7C8F50600E5}" presName="centerShape" presStyleLbl="node0" presStyleIdx="0" presStyleCnt="1" custScaleX="121276" custScaleY="133641"/>
      <dgm:spPr/>
      <dgm:t>
        <a:bodyPr/>
        <a:lstStyle/>
        <a:p>
          <a:endParaRPr lang="zh-TW" altLang="en-US"/>
        </a:p>
      </dgm:t>
    </dgm:pt>
    <dgm:pt modelId="{888DC5AD-23FA-49A5-B7CE-B9CEB4E15368}" type="pres">
      <dgm:prSet presAssocID="{C880EC5A-CC19-4093-BA13-21BE189E3BD5}" presName="Name9" presStyleLbl="parChTrans1D2" presStyleIdx="0" presStyleCnt="4"/>
      <dgm:spPr/>
      <dgm:t>
        <a:bodyPr/>
        <a:lstStyle/>
        <a:p>
          <a:endParaRPr lang="zh-TW" altLang="en-US"/>
        </a:p>
      </dgm:t>
    </dgm:pt>
    <dgm:pt modelId="{505EC3BB-2C1A-436E-83E6-F26AE683A99C}" type="pres">
      <dgm:prSet presAssocID="{C880EC5A-CC19-4093-BA13-21BE189E3BD5}" presName="connTx" presStyleLbl="parChTrans1D2" presStyleIdx="0" presStyleCnt="4"/>
      <dgm:spPr/>
      <dgm:t>
        <a:bodyPr/>
        <a:lstStyle/>
        <a:p>
          <a:endParaRPr lang="zh-TW" altLang="en-US"/>
        </a:p>
      </dgm:t>
    </dgm:pt>
    <dgm:pt modelId="{66E53D86-EDF5-452C-872E-F9BC02A401A4}" type="pres">
      <dgm:prSet presAssocID="{6AAAB8CA-E10C-42E1-98CE-C9625F89D4D6}" presName="node" presStyleLbl="node1" presStyleIdx="0" presStyleCnt="4" custScaleX="101785" custScaleY="107747">
        <dgm:presLayoutVars>
          <dgm:bulletEnabled val="1"/>
        </dgm:presLayoutVars>
      </dgm:prSet>
      <dgm:spPr/>
      <dgm:t>
        <a:bodyPr/>
        <a:lstStyle/>
        <a:p>
          <a:endParaRPr lang="zh-TW" altLang="en-US"/>
        </a:p>
      </dgm:t>
    </dgm:pt>
    <dgm:pt modelId="{7AD48FF6-A754-4ECE-A265-EC5DBEA8A105}" type="pres">
      <dgm:prSet presAssocID="{E996A1C3-614E-4EDF-ABC2-FBE48E23A79B}" presName="Name9" presStyleLbl="parChTrans1D2" presStyleIdx="1" presStyleCnt="4"/>
      <dgm:spPr/>
      <dgm:t>
        <a:bodyPr/>
        <a:lstStyle/>
        <a:p>
          <a:endParaRPr lang="zh-TW" altLang="en-US"/>
        </a:p>
      </dgm:t>
    </dgm:pt>
    <dgm:pt modelId="{123A779A-E95B-43E1-B98B-CE1C0A385B9F}" type="pres">
      <dgm:prSet presAssocID="{E996A1C3-614E-4EDF-ABC2-FBE48E23A79B}" presName="connTx" presStyleLbl="parChTrans1D2" presStyleIdx="1" presStyleCnt="4"/>
      <dgm:spPr/>
      <dgm:t>
        <a:bodyPr/>
        <a:lstStyle/>
        <a:p>
          <a:endParaRPr lang="zh-TW" altLang="en-US"/>
        </a:p>
      </dgm:t>
    </dgm:pt>
    <dgm:pt modelId="{8F55522E-F8D0-46FE-B3EA-7DD16645D764}" type="pres">
      <dgm:prSet presAssocID="{BF495423-98DA-4CD4-A5AD-C6231324C4A6}" presName="node" presStyleLbl="node1" presStyleIdx="1" presStyleCnt="4" custScaleX="104967" custScaleY="114318" custRadScaleRad="108767">
        <dgm:presLayoutVars>
          <dgm:bulletEnabled val="1"/>
        </dgm:presLayoutVars>
      </dgm:prSet>
      <dgm:spPr/>
      <dgm:t>
        <a:bodyPr/>
        <a:lstStyle/>
        <a:p>
          <a:endParaRPr lang="zh-TW" altLang="en-US"/>
        </a:p>
      </dgm:t>
    </dgm:pt>
    <dgm:pt modelId="{B9679298-30F8-4D89-BB30-DED69207B3A8}" type="pres">
      <dgm:prSet presAssocID="{30F0E69C-E1F1-4969-A5F3-C5C058A747FA}" presName="Name9" presStyleLbl="parChTrans1D2" presStyleIdx="2" presStyleCnt="4"/>
      <dgm:spPr/>
      <dgm:t>
        <a:bodyPr/>
        <a:lstStyle/>
        <a:p>
          <a:endParaRPr lang="zh-TW" altLang="en-US"/>
        </a:p>
      </dgm:t>
    </dgm:pt>
    <dgm:pt modelId="{98C0D3CE-3AB2-4F96-B47E-390ADB9E5236}" type="pres">
      <dgm:prSet presAssocID="{30F0E69C-E1F1-4969-A5F3-C5C058A747FA}" presName="connTx" presStyleLbl="parChTrans1D2" presStyleIdx="2" presStyleCnt="4"/>
      <dgm:spPr/>
      <dgm:t>
        <a:bodyPr/>
        <a:lstStyle/>
        <a:p>
          <a:endParaRPr lang="zh-TW" altLang="en-US"/>
        </a:p>
      </dgm:t>
    </dgm:pt>
    <dgm:pt modelId="{6E55392C-A981-47D5-A21B-739DE64D914D}" type="pres">
      <dgm:prSet presAssocID="{BDC54D2F-B67B-4FB6-8F48-2364890884F9}" presName="node" presStyleLbl="node1" presStyleIdx="2" presStyleCnt="4" custScaleX="106116" custScaleY="102500">
        <dgm:presLayoutVars>
          <dgm:bulletEnabled val="1"/>
        </dgm:presLayoutVars>
      </dgm:prSet>
      <dgm:spPr/>
      <dgm:t>
        <a:bodyPr/>
        <a:lstStyle/>
        <a:p>
          <a:endParaRPr lang="zh-TW" altLang="en-US"/>
        </a:p>
      </dgm:t>
    </dgm:pt>
    <dgm:pt modelId="{35863178-99F6-4C89-ACC9-78297CA6F868}" type="pres">
      <dgm:prSet presAssocID="{174E143C-1766-42F9-BD99-76E9A9188A62}" presName="Name9" presStyleLbl="parChTrans1D2" presStyleIdx="3" presStyleCnt="4"/>
      <dgm:spPr/>
      <dgm:t>
        <a:bodyPr/>
        <a:lstStyle/>
        <a:p>
          <a:endParaRPr lang="zh-TW" altLang="en-US"/>
        </a:p>
      </dgm:t>
    </dgm:pt>
    <dgm:pt modelId="{3172323C-AD3C-4B8D-AB98-965200157198}" type="pres">
      <dgm:prSet presAssocID="{174E143C-1766-42F9-BD99-76E9A9188A62}" presName="connTx" presStyleLbl="parChTrans1D2" presStyleIdx="3" presStyleCnt="4"/>
      <dgm:spPr/>
      <dgm:t>
        <a:bodyPr/>
        <a:lstStyle/>
        <a:p>
          <a:endParaRPr lang="zh-TW" altLang="en-US"/>
        </a:p>
      </dgm:t>
    </dgm:pt>
    <dgm:pt modelId="{AEA8AC6B-070B-414C-B6A4-38E5B2C8FEF1}" type="pres">
      <dgm:prSet presAssocID="{5492EDE8-F7B8-42DB-B76A-ADA32104A462}" presName="node" presStyleLbl="node1" presStyleIdx="3" presStyleCnt="4" custScaleX="109293" custScaleY="114318" custRadScaleRad="118424" custRadScaleInc="-1885">
        <dgm:presLayoutVars>
          <dgm:bulletEnabled val="1"/>
        </dgm:presLayoutVars>
      </dgm:prSet>
      <dgm:spPr/>
      <dgm:t>
        <a:bodyPr/>
        <a:lstStyle/>
        <a:p>
          <a:endParaRPr lang="zh-TW" altLang="en-US"/>
        </a:p>
      </dgm:t>
    </dgm:pt>
  </dgm:ptLst>
  <dgm:cxnLst>
    <dgm:cxn modelId="{9671CE01-D7B7-45E1-8878-7FFEBCFC0A7F}" type="presOf" srcId="{174E143C-1766-42F9-BD99-76E9A9188A62}" destId="{3172323C-AD3C-4B8D-AB98-965200157198}" srcOrd="1" destOrd="0" presId="urn:microsoft.com/office/officeart/2005/8/layout/radial1"/>
    <dgm:cxn modelId="{993F7ABE-93C2-4418-B16D-D73DC9CA3515}" type="presOf" srcId="{BDC54D2F-B67B-4FB6-8F48-2364890884F9}" destId="{6E55392C-A981-47D5-A21B-739DE64D914D}" srcOrd="0" destOrd="0" presId="urn:microsoft.com/office/officeart/2005/8/layout/radial1"/>
    <dgm:cxn modelId="{C8CF3DA9-2ED8-483C-94CA-F7BEECBF2735}" type="presOf" srcId="{BF495423-98DA-4CD4-A5AD-C6231324C4A6}" destId="{8F55522E-F8D0-46FE-B3EA-7DD16645D764}" srcOrd="0" destOrd="0" presId="urn:microsoft.com/office/officeart/2005/8/layout/radial1"/>
    <dgm:cxn modelId="{57B1B3E0-9D75-44E6-ADC3-C93BB19BD60E}" type="presOf" srcId="{6AAAB8CA-E10C-42E1-98CE-C9625F89D4D6}" destId="{66E53D86-EDF5-452C-872E-F9BC02A401A4}" srcOrd="0" destOrd="0" presId="urn:microsoft.com/office/officeart/2005/8/layout/radial1"/>
    <dgm:cxn modelId="{94C31FAD-66EA-4545-91A4-B0A79D7DFC1F}" type="presOf" srcId="{E996A1C3-614E-4EDF-ABC2-FBE48E23A79B}" destId="{7AD48FF6-A754-4ECE-A265-EC5DBEA8A105}" srcOrd="0" destOrd="0" presId="urn:microsoft.com/office/officeart/2005/8/layout/radial1"/>
    <dgm:cxn modelId="{DF2C5E81-B558-4606-9AB0-E74BDEE68052}" srcId="{6A918343-AA8E-4493-806F-E7C8F50600E5}" destId="{5492EDE8-F7B8-42DB-B76A-ADA32104A462}" srcOrd="3" destOrd="0" parTransId="{174E143C-1766-42F9-BD99-76E9A9188A62}" sibTransId="{FB41F334-AFB3-413A-A7F8-5910F4D5B627}"/>
    <dgm:cxn modelId="{63210FE4-CA22-49B2-8EE3-4CA7931EDC15}" type="presOf" srcId="{5492EDE8-F7B8-42DB-B76A-ADA32104A462}" destId="{AEA8AC6B-070B-414C-B6A4-38E5B2C8FEF1}" srcOrd="0" destOrd="0" presId="urn:microsoft.com/office/officeart/2005/8/layout/radial1"/>
    <dgm:cxn modelId="{A2F8E27C-8EE0-4C70-8717-E09864A8451F}" type="presOf" srcId="{E996A1C3-614E-4EDF-ABC2-FBE48E23A79B}" destId="{123A779A-E95B-43E1-B98B-CE1C0A385B9F}" srcOrd="1" destOrd="0" presId="urn:microsoft.com/office/officeart/2005/8/layout/radial1"/>
    <dgm:cxn modelId="{487F68D1-E5D5-4379-A197-44FD901A101F}" srcId="{6A918343-AA8E-4493-806F-E7C8F50600E5}" destId="{BDC54D2F-B67B-4FB6-8F48-2364890884F9}" srcOrd="2" destOrd="0" parTransId="{30F0E69C-E1F1-4969-A5F3-C5C058A747FA}" sibTransId="{A8053F9F-F64D-4B51-B2B3-7E84E4E1760B}"/>
    <dgm:cxn modelId="{AA676B6C-C28D-4EF1-827E-6F0A7F6F9A67}" type="presOf" srcId="{C880EC5A-CC19-4093-BA13-21BE189E3BD5}" destId="{505EC3BB-2C1A-436E-83E6-F26AE683A99C}" srcOrd="1" destOrd="0" presId="urn:microsoft.com/office/officeart/2005/8/layout/radial1"/>
    <dgm:cxn modelId="{161685D3-A90F-45CA-9214-2D5B6A8C93E5}" type="presOf" srcId="{30F0E69C-E1F1-4969-A5F3-C5C058A747FA}" destId="{B9679298-30F8-4D89-BB30-DED69207B3A8}" srcOrd="0" destOrd="0" presId="urn:microsoft.com/office/officeart/2005/8/layout/radial1"/>
    <dgm:cxn modelId="{E212B949-A99B-44FB-9BF7-AF935DC3E675}" type="presOf" srcId="{C880EC5A-CC19-4093-BA13-21BE189E3BD5}" destId="{888DC5AD-23FA-49A5-B7CE-B9CEB4E15368}" srcOrd="0" destOrd="0" presId="urn:microsoft.com/office/officeart/2005/8/layout/radial1"/>
    <dgm:cxn modelId="{3FFAD631-1A2A-471A-A017-53A55E65097A}" type="presOf" srcId="{174E143C-1766-42F9-BD99-76E9A9188A62}" destId="{35863178-99F6-4C89-ACC9-78297CA6F868}" srcOrd="0" destOrd="0" presId="urn:microsoft.com/office/officeart/2005/8/layout/radial1"/>
    <dgm:cxn modelId="{027ECD2B-AA60-4AD1-AF65-2D52BDDEE156}" srcId="{6A918343-AA8E-4493-806F-E7C8F50600E5}" destId="{6AAAB8CA-E10C-42E1-98CE-C9625F89D4D6}" srcOrd="0" destOrd="0" parTransId="{C880EC5A-CC19-4093-BA13-21BE189E3BD5}" sibTransId="{AC5293A1-9229-42BC-AAC8-16613201AFAA}"/>
    <dgm:cxn modelId="{C76647C8-2E50-4D52-9B31-686F3E55DCBD}" type="presOf" srcId="{95CCF368-A6DD-4D7A-98B5-282326565213}" destId="{A2CED993-C42A-444E-91C0-5FD59680C82D}" srcOrd="0" destOrd="0" presId="urn:microsoft.com/office/officeart/2005/8/layout/radial1"/>
    <dgm:cxn modelId="{1A834143-EACE-46F6-A513-C855E205B481}" srcId="{6A918343-AA8E-4493-806F-E7C8F50600E5}" destId="{BF495423-98DA-4CD4-A5AD-C6231324C4A6}" srcOrd="1" destOrd="0" parTransId="{E996A1C3-614E-4EDF-ABC2-FBE48E23A79B}" sibTransId="{ECD0F951-1892-4FAF-8AA8-D6D9851CBBBE}"/>
    <dgm:cxn modelId="{E22A4105-9CA1-4B18-903E-BBB077162262}" type="presOf" srcId="{30F0E69C-E1F1-4969-A5F3-C5C058A747FA}" destId="{98C0D3CE-3AB2-4F96-B47E-390ADB9E5236}" srcOrd="1" destOrd="0" presId="urn:microsoft.com/office/officeart/2005/8/layout/radial1"/>
    <dgm:cxn modelId="{11004085-C4C4-4A2A-8D04-9B60DBDF98D4}" type="presOf" srcId="{6A918343-AA8E-4493-806F-E7C8F50600E5}" destId="{78A27E0A-7636-4916-B0D9-8531BEACFC3C}" srcOrd="0" destOrd="0" presId="urn:microsoft.com/office/officeart/2005/8/layout/radial1"/>
    <dgm:cxn modelId="{15E56BC3-CFA3-4EFB-9253-6162BB98196E}" srcId="{95CCF368-A6DD-4D7A-98B5-282326565213}" destId="{6A918343-AA8E-4493-806F-E7C8F50600E5}" srcOrd="0" destOrd="0" parTransId="{53A32034-BE28-4F09-AD6D-E6AA161D25D9}" sibTransId="{EF719B12-7647-414F-BC16-71F5F009FE6F}"/>
    <dgm:cxn modelId="{B946AD0C-E8E0-421B-BC79-B2E1ADFB87AE}" type="presParOf" srcId="{A2CED993-C42A-444E-91C0-5FD59680C82D}" destId="{78A27E0A-7636-4916-B0D9-8531BEACFC3C}" srcOrd="0" destOrd="0" presId="urn:microsoft.com/office/officeart/2005/8/layout/radial1"/>
    <dgm:cxn modelId="{8367E753-EF95-48A9-B9E4-E93878E9D533}" type="presParOf" srcId="{A2CED993-C42A-444E-91C0-5FD59680C82D}" destId="{888DC5AD-23FA-49A5-B7CE-B9CEB4E15368}" srcOrd="1" destOrd="0" presId="urn:microsoft.com/office/officeart/2005/8/layout/radial1"/>
    <dgm:cxn modelId="{26F5ABD4-DFCB-4047-A9D8-D1339640E248}" type="presParOf" srcId="{888DC5AD-23FA-49A5-B7CE-B9CEB4E15368}" destId="{505EC3BB-2C1A-436E-83E6-F26AE683A99C}" srcOrd="0" destOrd="0" presId="urn:microsoft.com/office/officeart/2005/8/layout/radial1"/>
    <dgm:cxn modelId="{D6A18CEB-2EC0-4AAC-951A-1943D6B1CD33}" type="presParOf" srcId="{A2CED993-C42A-444E-91C0-5FD59680C82D}" destId="{66E53D86-EDF5-452C-872E-F9BC02A401A4}" srcOrd="2" destOrd="0" presId="urn:microsoft.com/office/officeart/2005/8/layout/radial1"/>
    <dgm:cxn modelId="{B2BFF91B-2A21-4052-AF77-FC4D0AF76749}" type="presParOf" srcId="{A2CED993-C42A-444E-91C0-5FD59680C82D}" destId="{7AD48FF6-A754-4ECE-A265-EC5DBEA8A105}" srcOrd="3" destOrd="0" presId="urn:microsoft.com/office/officeart/2005/8/layout/radial1"/>
    <dgm:cxn modelId="{3A8C3566-98C7-480D-89CE-EFF71B69AD21}" type="presParOf" srcId="{7AD48FF6-A754-4ECE-A265-EC5DBEA8A105}" destId="{123A779A-E95B-43E1-B98B-CE1C0A385B9F}" srcOrd="0" destOrd="0" presId="urn:microsoft.com/office/officeart/2005/8/layout/radial1"/>
    <dgm:cxn modelId="{DBE8CCFF-3FDE-422C-9376-21D15CF82604}" type="presParOf" srcId="{A2CED993-C42A-444E-91C0-5FD59680C82D}" destId="{8F55522E-F8D0-46FE-B3EA-7DD16645D764}" srcOrd="4" destOrd="0" presId="urn:microsoft.com/office/officeart/2005/8/layout/radial1"/>
    <dgm:cxn modelId="{8E2EA46D-73B1-4C7F-A4D0-356A24EE363E}" type="presParOf" srcId="{A2CED993-C42A-444E-91C0-5FD59680C82D}" destId="{B9679298-30F8-4D89-BB30-DED69207B3A8}" srcOrd="5" destOrd="0" presId="urn:microsoft.com/office/officeart/2005/8/layout/radial1"/>
    <dgm:cxn modelId="{67BCFFF8-7999-4CB5-B7AF-F7B0663E0749}" type="presParOf" srcId="{B9679298-30F8-4D89-BB30-DED69207B3A8}" destId="{98C0D3CE-3AB2-4F96-B47E-390ADB9E5236}" srcOrd="0" destOrd="0" presId="urn:microsoft.com/office/officeart/2005/8/layout/radial1"/>
    <dgm:cxn modelId="{27F57701-13F2-4CAB-ABA4-7EA8FD0573FF}" type="presParOf" srcId="{A2CED993-C42A-444E-91C0-5FD59680C82D}" destId="{6E55392C-A981-47D5-A21B-739DE64D914D}" srcOrd="6" destOrd="0" presId="urn:microsoft.com/office/officeart/2005/8/layout/radial1"/>
    <dgm:cxn modelId="{85588417-98CC-479E-B992-554899266663}" type="presParOf" srcId="{A2CED993-C42A-444E-91C0-5FD59680C82D}" destId="{35863178-99F6-4C89-ACC9-78297CA6F868}" srcOrd="7" destOrd="0" presId="urn:microsoft.com/office/officeart/2005/8/layout/radial1"/>
    <dgm:cxn modelId="{C44707F3-8C89-4968-B46A-CC46116B8801}" type="presParOf" srcId="{35863178-99F6-4C89-ACC9-78297CA6F868}" destId="{3172323C-AD3C-4B8D-AB98-965200157198}" srcOrd="0" destOrd="0" presId="urn:microsoft.com/office/officeart/2005/8/layout/radial1"/>
    <dgm:cxn modelId="{40A0FC9C-471F-49FF-836E-7C859B9C7FB3}" type="presParOf" srcId="{A2CED993-C42A-444E-91C0-5FD59680C82D}" destId="{AEA8AC6B-070B-414C-B6A4-38E5B2C8FEF1}"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19413" cy="498475"/>
          </a:xfrm>
          <a:prstGeom prst="rect">
            <a:avLst/>
          </a:prstGeom>
          <a:noFill/>
          <a:ln w="9525">
            <a:noFill/>
            <a:miter lim="800000"/>
            <a:headEnd/>
            <a:tailEnd/>
          </a:ln>
        </p:spPr>
        <p:txBody>
          <a:bodyPr vert="horz" wrap="square" lIns="90557" tIns="45288" rIns="90557" bIns="45288" numCol="1" anchor="t" anchorCtr="0" compatLnSpc="1">
            <a:prstTxWarp prst="textNoShape">
              <a:avLst/>
            </a:prstTxWarp>
          </a:bodyPr>
          <a:lstStyle>
            <a:lvl1pPr defTabSz="904875">
              <a:defRPr sz="1300">
                <a:latin typeface="Times New Roman" pitchFamily="18" charset="0"/>
                <a:ea typeface="新細明體" pitchFamily="18" charset="-120"/>
              </a:defRPr>
            </a:lvl1pPr>
          </a:lstStyle>
          <a:p>
            <a:pPr>
              <a:defRPr/>
            </a:pPr>
            <a:endParaRPr lang="en-US" altLang="zh-TW"/>
          </a:p>
        </p:txBody>
      </p:sp>
      <p:sp>
        <p:nvSpPr>
          <p:cNvPr id="80899" name="Rectangle 3"/>
          <p:cNvSpPr>
            <a:spLocks noGrp="1" noChangeArrowheads="1"/>
          </p:cNvSpPr>
          <p:nvPr>
            <p:ph type="dt" sz="quarter" idx="1"/>
          </p:nvPr>
        </p:nvSpPr>
        <p:spPr bwMode="auto">
          <a:xfrm>
            <a:off x="3816350" y="0"/>
            <a:ext cx="2919413" cy="498475"/>
          </a:xfrm>
          <a:prstGeom prst="rect">
            <a:avLst/>
          </a:prstGeom>
          <a:noFill/>
          <a:ln w="9525">
            <a:noFill/>
            <a:miter lim="800000"/>
            <a:headEnd/>
            <a:tailEnd/>
          </a:ln>
        </p:spPr>
        <p:txBody>
          <a:bodyPr vert="horz" wrap="square" lIns="90557" tIns="45288" rIns="90557" bIns="45288" numCol="1" anchor="t" anchorCtr="0" compatLnSpc="1">
            <a:prstTxWarp prst="textNoShape">
              <a:avLst/>
            </a:prstTxWarp>
          </a:bodyPr>
          <a:lstStyle>
            <a:lvl1pPr algn="r" defTabSz="904875">
              <a:defRPr sz="1300">
                <a:latin typeface="Times New Roman" pitchFamily="18" charset="0"/>
                <a:ea typeface="新細明體" pitchFamily="18" charset="-120"/>
              </a:defRPr>
            </a:lvl1pPr>
          </a:lstStyle>
          <a:p>
            <a:pPr>
              <a:defRPr/>
            </a:pPr>
            <a:endParaRPr lang="en-US" altLang="zh-TW"/>
          </a:p>
        </p:txBody>
      </p:sp>
      <p:sp>
        <p:nvSpPr>
          <p:cNvPr id="80900" name="Rectangle 4"/>
          <p:cNvSpPr>
            <a:spLocks noGrp="1" noChangeArrowheads="1"/>
          </p:cNvSpPr>
          <p:nvPr>
            <p:ph type="ftr" sz="quarter" idx="2"/>
          </p:nvPr>
        </p:nvSpPr>
        <p:spPr bwMode="auto">
          <a:xfrm>
            <a:off x="0" y="9367838"/>
            <a:ext cx="2919413" cy="498475"/>
          </a:xfrm>
          <a:prstGeom prst="rect">
            <a:avLst/>
          </a:prstGeom>
          <a:noFill/>
          <a:ln w="9525">
            <a:noFill/>
            <a:miter lim="800000"/>
            <a:headEnd/>
            <a:tailEnd/>
          </a:ln>
        </p:spPr>
        <p:txBody>
          <a:bodyPr vert="horz" wrap="square" lIns="90557" tIns="45288" rIns="90557" bIns="45288" numCol="1" anchor="b" anchorCtr="0" compatLnSpc="1">
            <a:prstTxWarp prst="textNoShape">
              <a:avLst/>
            </a:prstTxWarp>
          </a:bodyPr>
          <a:lstStyle>
            <a:lvl1pPr defTabSz="904875">
              <a:defRPr sz="1300">
                <a:latin typeface="Times New Roman" pitchFamily="18" charset="0"/>
                <a:ea typeface="新細明體" pitchFamily="18" charset="-120"/>
              </a:defRPr>
            </a:lvl1pPr>
          </a:lstStyle>
          <a:p>
            <a:pPr>
              <a:defRPr/>
            </a:pPr>
            <a:endParaRPr lang="en-US" altLang="zh-TW"/>
          </a:p>
        </p:txBody>
      </p:sp>
      <p:sp>
        <p:nvSpPr>
          <p:cNvPr id="80901" name="Rectangle 5"/>
          <p:cNvSpPr>
            <a:spLocks noGrp="1" noChangeArrowheads="1"/>
          </p:cNvSpPr>
          <p:nvPr>
            <p:ph type="sldNum" sz="quarter" idx="3"/>
          </p:nvPr>
        </p:nvSpPr>
        <p:spPr bwMode="auto">
          <a:xfrm>
            <a:off x="3816350" y="9367838"/>
            <a:ext cx="2919413" cy="498475"/>
          </a:xfrm>
          <a:prstGeom prst="rect">
            <a:avLst/>
          </a:prstGeom>
          <a:noFill/>
          <a:ln w="9525">
            <a:noFill/>
            <a:miter lim="800000"/>
            <a:headEnd/>
            <a:tailEnd/>
          </a:ln>
        </p:spPr>
        <p:txBody>
          <a:bodyPr vert="horz" wrap="square" lIns="90557" tIns="45288" rIns="90557" bIns="45288" numCol="1" anchor="b" anchorCtr="0" compatLnSpc="1">
            <a:prstTxWarp prst="textNoShape">
              <a:avLst/>
            </a:prstTxWarp>
          </a:bodyPr>
          <a:lstStyle>
            <a:lvl1pPr algn="r" defTabSz="904875">
              <a:defRPr sz="1300">
                <a:latin typeface="Times New Roman" pitchFamily="18" charset="0"/>
                <a:ea typeface="新細明體" pitchFamily="18" charset="-120"/>
              </a:defRPr>
            </a:lvl1pPr>
          </a:lstStyle>
          <a:p>
            <a:pPr>
              <a:defRPr/>
            </a:pPr>
            <a:fld id="{7F8376FF-C039-4F2C-B9F0-09FDF039A91E}" type="slidenum">
              <a:rPr lang="en-US" altLang="zh-TW"/>
              <a:pPr>
                <a:defRPr/>
              </a:pPr>
              <a:t>‹#›</a:t>
            </a:fld>
            <a:endParaRPr lang="en-US" altLang="zh-TW"/>
          </a:p>
        </p:txBody>
      </p:sp>
    </p:spTree>
    <p:extLst>
      <p:ext uri="{BB962C8B-B14F-4D97-AF65-F5344CB8AC3E}">
        <p14:creationId xmlns:p14="http://schemas.microsoft.com/office/powerpoint/2010/main" val="2736109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9413" cy="498475"/>
          </a:xfrm>
          <a:prstGeom prst="rect">
            <a:avLst/>
          </a:prstGeom>
          <a:noFill/>
          <a:ln w="9525">
            <a:noFill/>
            <a:miter lim="800000"/>
            <a:headEnd/>
            <a:tailEnd/>
          </a:ln>
        </p:spPr>
        <p:txBody>
          <a:bodyPr vert="horz" wrap="square" lIns="90557" tIns="45288" rIns="90557" bIns="45288" numCol="1" anchor="t" anchorCtr="0" compatLnSpc="1">
            <a:prstTxWarp prst="textNoShape">
              <a:avLst/>
            </a:prstTxWarp>
          </a:bodyPr>
          <a:lstStyle>
            <a:lvl1pPr defTabSz="904875">
              <a:defRPr sz="1300">
                <a:latin typeface="Times New Roman" pitchFamily="18" charset="0"/>
                <a:ea typeface="新細明體" pitchFamily="18" charset="-120"/>
              </a:defRPr>
            </a:lvl1pPr>
          </a:lstStyle>
          <a:p>
            <a:pPr>
              <a:defRPr/>
            </a:pPr>
            <a:endParaRPr lang="en-US" altLang="zh-TW"/>
          </a:p>
        </p:txBody>
      </p:sp>
      <p:sp>
        <p:nvSpPr>
          <p:cNvPr id="8195" name="Rectangle 3"/>
          <p:cNvSpPr>
            <a:spLocks noGrp="1" noChangeArrowheads="1"/>
          </p:cNvSpPr>
          <p:nvPr>
            <p:ph type="dt" idx="1"/>
          </p:nvPr>
        </p:nvSpPr>
        <p:spPr bwMode="auto">
          <a:xfrm>
            <a:off x="3816350" y="0"/>
            <a:ext cx="2919413" cy="498475"/>
          </a:xfrm>
          <a:prstGeom prst="rect">
            <a:avLst/>
          </a:prstGeom>
          <a:noFill/>
          <a:ln w="9525">
            <a:noFill/>
            <a:miter lim="800000"/>
            <a:headEnd/>
            <a:tailEnd/>
          </a:ln>
        </p:spPr>
        <p:txBody>
          <a:bodyPr vert="horz" wrap="square" lIns="90557" tIns="45288" rIns="90557" bIns="45288" numCol="1" anchor="t" anchorCtr="0" compatLnSpc="1">
            <a:prstTxWarp prst="textNoShape">
              <a:avLst/>
            </a:prstTxWarp>
          </a:bodyPr>
          <a:lstStyle>
            <a:lvl1pPr algn="r" defTabSz="904875">
              <a:defRPr sz="1300">
                <a:latin typeface="Times New Roman" pitchFamily="18" charset="0"/>
                <a:ea typeface="新細明體" pitchFamily="18" charset="-120"/>
              </a:defRPr>
            </a:lvl1pPr>
          </a:lstStyle>
          <a:p>
            <a:pPr>
              <a:defRPr/>
            </a:pPr>
            <a:endParaRPr lang="en-US" altLang="zh-TW"/>
          </a:p>
        </p:txBody>
      </p:sp>
      <p:sp>
        <p:nvSpPr>
          <p:cNvPr id="10244" name="Rectangle 4"/>
          <p:cNvSpPr>
            <a:spLocks noGrp="1" noRot="1" noChangeAspect="1" noChangeArrowheads="1" noTextEdit="1"/>
          </p:cNvSpPr>
          <p:nvPr>
            <p:ph type="sldImg" idx="2"/>
          </p:nvPr>
        </p:nvSpPr>
        <p:spPr bwMode="auto">
          <a:xfrm>
            <a:off x="904875" y="741363"/>
            <a:ext cx="4926013" cy="369411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700" y="4684713"/>
            <a:ext cx="4932363" cy="4440237"/>
          </a:xfrm>
          <a:prstGeom prst="rect">
            <a:avLst/>
          </a:prstGeom>
          <a:noFill/>
          <a:ln w="9525">
            <a:noFill/>
            <a:miter lim="800000"/>
            <a:headEnd/>
            <a:tailEnd/>
          </a:ln>
        </p:spPr>
        <p:txBody>
          <a:bodyPr vert="horz" wrap="square" lIns="90557" tIns="45288" rIns="90557" bIns="45288"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198" name="Rectangle 6"/>
          <p:cNvSpPr>
            <a:spLocks noGrp="1" noChangeArrowheads="1"/>
          </p:cNvSpPr>
          <p:nvPr>
            <p:ph type="ftr" sz="quarter" idx="4"/>
          </p:nvPr>
        </p:nvSpPr>
        <p:spPr bwMode="auto">
          <a:xfrm>
            <a:off x="0" y="9367838"/>
            <a:ext cx="2919413" cy="498475"/>
          </a:xfrm>
          <a:prstGeom prst="rect">
            <a:avLst/>
          </a:prstGeom>
          <a:noFill/>
          <a:ln w="9525">
            <a:noFill/>
            <a:miter lim="800000"/>
            <a:headEnd/>
            <a:tailEnd/>
          </a:ln>
        </p:spPr>
        <p:txBody>
          <a:bodyPr vert="horz" wrap="square" lIns="90557" tIns="45288" rIns="90557" bIns="45288" numCol="1" anchor="b" anchorCtr="0" compatLnSpc="1">
            <a:prstTxWarp prst="textNoShape">
              <a:avLst/>
            </a:prstTxWarp>
          </a:bodyPr>
          <a:lstStyle>
            <a:lvl1pPr defTabSz="904875">
              <a:defRPr sz="1300">
                <a:latin typeface="Times New Roman" pitchFamily="18" charset="0"/>
                <a:ea typeface="新細明體" pitchFamily="18" charset="-120"/>
              </a:defRPr>
            </a:lvl1pPr>
          </a:lstStyle>
          <a:p>
            <a:pPr>
              <a:defRPr/>
            </a:pPr>
            <a:endParaRPr lang="en-US" altLang="zh-TW"/>
          </a:p>
        </p:txBody>
      </p:sp>
      <p:sp>
        <p:nvSpPr>
          <p:cNvPr id="8199" name="Rectangle 7"/>
          <p:cNvSpPr>
            <a:spLocks noGrp="1" noChangeArrowheads="1"/>
          </p:cNvSpPr>
          <p:nvPr>
            <p:ph type="sldNum" sz="quarter" idx="5"/>
          </p:nvPr>
        </p:nvSpPr>
        <p:spPr bwMode="auto">
          <a:xfrm>
            <a:off x="3816350" y="9367838"/>
            <a:ext cx="2919413" cy="498475"/>
          </a:xfrm>
          <a:prstGeom prst="rect">
            <a:avLst/>
          </a:prstGeom>
          <a:noFill/>
          <a:ln w="9525">
            <a:noFill/>
            <a:miter lim="800000"/>
            <a:headEnd/>
            <a:tailEnd/>
          </a:ln>
        </p:spPr>
        <p:txBody>
          <a:bodyPr vert="horz" wrap="square" lIns="90557" tIns="45288" rIns="90557" bIns="45288" numCol="1" anchor="b" anchorCtr="0" compatLnSpc="1">
            <a:prstTxWarp prst="textNoShape">
              <a:avLst/>
            </a:prstTxWarp>
          </a:bodyPr>
          <a:lstStyle>
            <a:lvl1pPr algn="r" defTabSz="904875">
              <a:defRPr sz="1300">
                <a:latin typeface="Times New Roman" pitchFamily="18" charset="0"/>
                <a:ea typeface="新細明體" pitchFamily="18" charset="-120"/>
              </a:defRPr>
            </a:lvl1pPr>
          </a:lstStyle>
          <a:p>
            <a:pPr>
              <a:defRPr/>
            </a:pPr>
            <a:fld id="{5DDE30F4-056D-483E-9ACF-298362BC9FDA}" type="slidenum">
              <a:rPr lang="en-US" altLang="zh-TW"/>
              <a:pPr>
                <a:defRPr/>
              </a:pPr>
              <a:t>‹#›</a:t>
            </a:fld>
            <a:endParaRPr lang="en-US" altLang="zh-TW"/>
          </a:p>
        </p:txBody>
      </p:sp>
    </p:spTree>
    <p:extLst>
      <p:ext uri="{BB962C8B-B14F-4D97-AF65-F5344CB8AC3E}">
        <p14:creationId xmlns:p14="http://schemas.microsoft.com/office/powerpoint/2010/main" val="1660302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extLst>
      <p:ext uri="{BB962C8B-B14F-4D97-AF65-F5344CB8AC3E}">
        <p14:creationId xmlns:p14="http://schemas.microsoft.com/office/powerpoint/2010/main" val="1881533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p:cNvSpPr>
          <p:nvPr>
            <p:ph type="sldImg"/>
          </p:nvPr>
        </p:nvSpPr>
        <p:spPr>
          <a:ln/>
        </p:spPr>
      </p:sp>
      <p:sp>
        <p:nvSpPr>
          <p:cNvPr id="2969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29699" name="投影片編號版面配置區 3"/>
          <p:cNvSpPr>
            <a:spLocks noGrp="1"/>
          </p:cNvSpPr>
          <p:nvPr>
            <p:ph type="sldNum" sz="quarter" idx="5"/>
          </p:nvPr>
        </p:nvSpPr>
        <p:spPr>
          <a:noFill/>
        </p:spPr>
        <p:txBody>
          <a:bodyPr/>
          <a:lstStyle/>
          <a:p>
            <a:fld id="{548E7320-CE42-4F26-B57B-F5D5B6C4A1AC}" type="slidenum">
              <a:rPr lang="en-US" altLang="zh-TW" smtClean="0">
                <a:ea typeface="新細明體" charset="-120"/>
              </a:rPr>
              <a:pPr/>
              <a:t>9</a:t>
            </a:fld>
            <a:endParaRPr lang="en-US" altLang="zh-TW" smtClean="0">
              <a:ea typeface="新細明體" charset="-120"/>
            </a:endParaRPr>
          </a:p>
        </p:txBody>
      </p:sp>
    </p:spTree>
    <p:extLst>
      <p:ext uri="{BB962C8B-B14F-4D97-AF65-F5344CB8AC3E}">
        <p14:creationId xmlns:p14="http://schemas.microsoft.com/office/powerpoint/2010/main" val="205472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a:ln/>
        </p:spPr>
      </p:sp>
      <p:sp>
        <p:nvSpPr>
          <p:cNvPr id="3174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1747" name="投影片編號版面配置區 3"/>
          <p:cNvSpPr>
            <a:spLocks noGrp="1"/>
          </p:cNvSpPr>
          <p:nvPr>
            <p:ph type="sldNum" sz="quarter" idx="5"/>
          </p:nvPr>
        </p:nvSpPr>
        <p:spPr>
          <a:noFill/>
        </p:spPr>
        <p:txBody>
          <a:bodyPr/>
          <a:lstStyle/>
          <a:p>
            <a:fld id="{A8CF4FAB-A291-4DF6-A915-4B17965BDBEA}" type="slidenum">
              <a:rPr lang="en-US" altLang="zh-TW" smtClean="0">
                <a:ea typeface="新細明體" charset="-120"/>
              </a:rPr>
              <a:pPr/>
              <a:t>10</a:t>
            </a:fld>
            <a:endParaRPr lang="en-US" altLang="zh-TW" smtClean="0">
              <a:ea typeface="新細明體" charset="-120"/>
            </a:endParaRPr>
          </a:p>
        </p:txBody>
      </p:sp>
    </p:spTree>
    <p:extLst>
      <p:ext uri="{BB962C8B-B14F-4D97-AF65-F5344CB8AC3E}">
        <p14:creationId xmlns:p14="http://schemas.microsoft.com/office/powerpoint/2010/main" val="874480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a:ln/>
        </p:spPr>
      </p:sp>
      <p:sp>
        <p:nvSpPr>
          <p:cNvPr id="3379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3795"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7EB08B54-C456-4F66-98BE-C7FE1B910362}" type="slidenum">
              <a:rPr lang="en-US" altLang="zh-TW" sz="1300">
                <a:latin typeface="Times New Roman" pitchFamily="18" charset="0"/>
              </a:rPr>
              <a:pPr algn="r" defTabSz="904875"/>
              <a:t>11</a:t>
            </a:fld>
            <a:endParaRPr lang="en-US" altLang="zh-TW" sz="1300">
              <a:latin typeface="Times New Roman" pitchFamily="18" charset="0"/>
            </a:endParaRPr>
          </a:p>
        </p:txBody>
      </p:sp>
    </p:spTree>
    <p:extLst>
      <p:ext uri="{BB962C8B-B14F-4D97-AF65-F5344CB8AC3E}">
        <p14:creationId xmlns:p14="http://schemas.microsoft.com/office/powerpoint/2010/main" val="186437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a:ln/>
        </p:spPr>
      </p:sp>
      <p:sp>
        <p:nvSpPr>
          <p:cNvPr id="3584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5843"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DA2727D0-51B2-4E9C-AFD4-EBC753C40586}" type="slidenum">
              <a:rPr lang="en-US" altLang="zh-TW" sz="1300">
                <a:latin typeface="Times New Roman" pitchFamily="18" charset="0"/>
              </a:rPr>
              <a:pPr algn="r" defTabSz="904875"/>
              <a:t>12</a:t>
            </a:fld>
            <a:endParaRPr lang="en-US" altLang="zh-TW" sz="1300">
              <a:latin typeface="Times New Roman" pitchFamily="18" charset="0"/>
            </a:endParaRPr>
          </a:p>
        </p:txBody>
      </p:sp>
    </p:spTree>
    <p:extLst>
      <p:ext uri="{BB962C8B-B14F-4D97-AF65-F5344CB8AC3E}">
        <p14:creationId xmlns:p14="http://schemas.microsoft.com/office/powerpoint/2010/main" val="50336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noTextEdit="1"/>
          </p:cNvSpPr>
          <p:nvPr>
            <p:ph type="sldImg"/>
          </p:nvPr>
        </p:nvSpPr>
        <p:spPr>
          <a:ln/>
        </p:spPr>
      </p:sp>
      <p:sp>
        <p:nvSpPr>
          <p:cNvPr id="3789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789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A84537B5-5D17-421A-8F3E-B9C5986C01A2}" type="slidenum">
              <a:rPr lang="en-US" altLang="zh-TW" sz="1300">
                <a:latin typeface="Times New Roman" pitchFamily="18" charset="0"/>
              </a:rPr>
              <a:pPr algn="r" defTabSz="904875"/>
              <a:t>13</a:t>
            </a:fld>
            <a:endParaRPr lang="en-US" altLang="zh-TW" sz="1300">
              <a:latin typeface="Times New Roman" pitchFamily="18" charset="0"/>
            </a:endParaRPr>
          </a:p>
        </p:txBody>
      </p:sp>
    </p:spTree>
    <p:extLst>
      <p:ext uri="{BB962C8B-B14F-4D97-AF65-F5344CB8AC3E}">
        <p14:creationId xmlns:p14="http://schemas.microsoft.com/office/powerpoint/2010/main" val="201391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a:ln/>
        </p:spPr>
      </p:sp>
      <p:sp>
        <p:nvSpPr>
          <p:cNvPr id="3993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9939"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6081867C-2D23-4C64-A2CB-FDB13FAE3897}" type="slidenum">
              <a:rPr lang="en-US" altLang="zh-TW" sz="1300">
                <a:latin typeface="Times New Roman" pitchFamily="18" charset="0"/>
              </a:rPr>
              <a:pPr algn="r" defTabSz="904875"/>
              <a:t>14</a:t>
            </a:fld>
            <a:endParaRPr lang="en-US" altLang="zh-TW" sz="1300">
              <a:latin typeface="Times New Roman" pitchFamily="18" charset="0"/>
            </a:endParaRPr>
          </a:p>
        </p:txBody>
      </p:sp>
    </p:spTree>
    <p:extLst>
      <p:ext uri="{BB962C8B-B14F-4D97-AF65-F5344CB8AC3E}">
        <p14:creationId xmlns:p14="http://schemas.microsoft.com/office/powerpoint/2010/main" val="173232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a:ln/>
        </p:spPr>
      </p:sp>
      <p:sp>
        <p:nvSpPr>
          <p:cNvPr id="4198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41987" name="投影片編號版面配置區 3"/>
          <p:cNvSpPr>
            <a:spLocks noGrp="1"/>
          </p:cNvSpPr>
          <p:nvPr>
            <p:ph type="sldNum" sz="quarter" idx="5"/>
          </p:nvPr>
        </p:nvSpPr>
        <p:spPr>
          <a:noFill/>
        </p:spPr>
        <p:txBody>
          <a:bodyPr/>
          <a:lstStyle/>
          <a:p>
            <a:fld id="{7C4F7447-DBB0-4998-843B-891C4B089527}" type="slidenum">
              <a:rPr lang="en-US" altLang="zh-TW" smtClean="0">
                <a:ea typeface="新細明體" charset="-120"/>
              </a:rPr>
              <a:pPr/>
              <a:t>15</a:t>
            </a:fld>
            <a:endParaRPr lang="en-US" altLang="zh-TW" smtClean="0">
              <a:ea typeface="新細明體" charset="-120"/>
            </a:endParaRPr>
          </a:p>
        </p:txBody>
      </p:sp>
    </p:spTree>
    <p:extLst>
      <p:ext uri="{BB962C8B-B14F-4D97-AF65-F5344CB8AC3E}">
        <p14:creationId xmlns:p14="http://schemas.microsoft.com/office/powerpoint/2010/main" val="399547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noTextEdit="1"/>
          </p:cNvSpPr>
          <p:nvPr>
            <p:ph type="sldImg"/>
          </p:nvPr>
        </p:nvSpPr>
        <p:spPr>
          <a:ln/>
        </p:spPr>
      </p:sp>
      <p:sp>
        <p:nvSpPr>
          <p:cNvPr id="4403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44035"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D1C1D70D-1FF5-4668-99AB-500271CCF56A}" type="slidenum">
              <a:rPr lang="en-US" altLang="zh-TW" sz="1300">
                <a:latin typeface="Times New Roman" pitchFamily="18" charset="0"/>
              </a:rPr>
              <a:pPr algn="r" defTabSz="904875"/>
              <a:t>16</a:t>
            </a:fld>
            <a:endParaRPr lang="en-US" altLang="zh-TW" sz="1300">
              <a:latin typeface="Times New Roman" pitchFamily="18" charset="0"/>
            </a:endParaRPr>
          </a:p>
        </p:txBody>
      </p:sp>
    </p:spTree>
    <p:extLst>
      <p:ext uri="{BB962C8B-B14F-4D97-AF65-F5344CB8AC3E}">
        <p14:creationId xmlns:p14="http://schemas.microsoft.com/office/powerpoint/2010/main" val="88769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a:ln/>
        </p:spPr>
      </p:sp>
      <p:sp>
        <p:nvSpPr>
          <p:cNvPr id="4608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46083"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BA55F292-14C4-449A-8A6D-ABFE8B683CDC}" type="slidenum">
              <a:rPr lang="en-US" altLang="zh-TW" sz="1300">
                <a:latin typeface="Times New Roman" pitchFamily="18" charset="0"/>
              </a:rPr>
              <a:pPr algn="r" defTabSz="904875"/>
              <a:t>17</a:t>
            </a:fld>
            <a:endParaRPr lang="en-US" altLang="zh-TW" sz="1300">
              <a:latin typeface="Times New Roman" pitchFamily="18" charset="0"/>
            </a:endParaRPr>
          </a:p>
        </p:txBody>
      </p:sp>
    </p:spTree>
    <p:extLst>
      <p:ext uri="{BB962C8B-B14F-4D97-AF65-F5344CB8AC3E}">
        <p14:creationId xmlns:p14="http://schemas.microsoft.com/office/powerpoint/2010/main" val="81203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a:ln/>
        </p:spPr>
      </p:sp>
      <p:sp>
        <p:nvSpPr>
          <p:cNvPr id="4813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4813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2A8F12D-480B-4C2C-A531-74B1797C53A4}" type="slidenum">
              <a:rPr lang="en-US" altLang="zh-TW" sz="1300">
                <a:latin typeface="Times New Roman" pitchFamily="18" charset="0"/>
              </a:rPr>
              <a:pPr algn="r" defTabSz="904875"/>
              <a:t>18</a:t>
            </a:fld>
            <a:endParaRPr lang="en-US" altLang="zh-TW" sz="1300">
              <a:latin typeface="Times New Roman" pitchFamily="18" charset="0"/>
            </a:endParaRPr>
          </a:p>
        </p:txBody>
      </p:sp>
    </p:spTree>
    <p:extLst>
      <p:ext uri="{BB962C8B-B14F-4D97-AF65-F5344CB8AC3E}">
        <p14:creationId xmlns:p14="http://schemas.microsoft.com/office/powerpoint/2010/main" val="288538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a:ln/>
        </p:spPr>
      </p:sp>
      <p:sp>
        <p:nvSpPr>
          <p:cNvPr id="9318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93187" name="投影片編號版面配置區 3"/>
          <p:cNvSpPr>
            <a:spLocks noGrp="1"/>
          </p:cNvSpPr>
          <p:nvPr>
            <p:ph type="sldNum" sz="quarter" idx="5"/>
          </p:nvPr>
        </p:nvSpPr>
        <p:spPr>
          <a:noFill/>
        </p:spPr>
        <p:txBody>
          <a:bodyPr/>
          <a:lstStyle/>
          <a:p>
            <a:fld id="{EE4BD8E6-2FE3-441C-97DE-1B34714C611D}" type="slidenum">
              <a:rPr lang="en-US" altLang="zh-TW" smtClean="0">
                <a:ea typeface="新細明體" charset="-120"/>
              </a:rPr>
              <a:pPr/>
              <a:t>1</a:t>
            </a:fld>
            <a:endParaRPr lang="en-US" altLang="zh-TW" smtClean="0">
              <a:ea typeface="新細明體" charset="-120"/>
            </a:endParaRPr>
          </a:p>
        </p:txBody>
      </p:sp>
    </p:spTree>
    <p:extLst>
      <p:ext uri="{BB962C8B-B14F-4D97-AF65-F5344CB8AC3E}">
        <p14:creationId xmlns:p14="http://schemas.microsoft.com/office/powerpoint/2010/main" val="357355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圖像版面配置區 1"/>
          <p:cNvSpPr>
            <a:spLocks noGrp="1" noRot="1" noChangeAspect="1" noTextEdit="1"/>
          </p:cNvSpPr>
          <p:nvPr>
            <p:ph type="sldImg"/>
          </p:nvPr>
        </p:nvSpPr>
        <p:spPr>
          <a:ln/>
        </p:spPr>
      </p:sp>
      <p:sp>
        <p:nvSpPr>
          <p:cNvPr id="5017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50179"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EA05CC8E-C899-415C-B927-5E0ECEC6584E}" type="slidenum">
              <a:rPr lang="en-US" altLang="zh-TW" sz="1300">
                <a:latin typeface="Times New Roman" pitchFamily="18" charset="0"/>
              </a:rPr>
              <a:pPr algn="r" defTabSz="904875"/>
              <a:t>19</a:t>
            </a:fld>
            <a:endParaRPr lang="en-US" altLang="zh-TW" sz="1300">
              <a:latin typeface="Times New Roman" pitchFamily="18" charset="0"/>
            </a:endParaRPr>
          </a:p>
        </p:txBody>
      </p:sp>
    </p:spTree>
    <p:extLst>
      <p:ext uri="{BB962C8B-B14F-4D97-AF65-F5344CB8AC3E}">
        <p14:creationId xmlns:p14="http://schemas.microsoft.com/office/powerpoint/2010/main" val="324450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a:ln/>
        </p:spPr>
      </p:sp>
      <p:sp>
        <p:nvSpPr>
          <p:cNvPr id="5222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52227"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32C250E-86E2-496D-BDB6-DB90F1341E85}" type="slidenum">
              <a:rPr lang="en-US" altLang="zh-TW" sz="1300">
                <a:latin typeface="Times New Roman" pitchFamily="18" charset="0"/>
              </a:rPr>
              <a:pPr algn="r" defTabSz="904875"/>
              <a:t>20</a:t>
            </a:fld>
            <a:endParaRPr lang="en-US" altLang="zh-TW" sz="1300">
              <a:latin typeface="Times New Roman" pitchFamily="18" charset="0"/>
            </a:endParaRPr>
          </a:p>
        </p:txBody>
      </p:sp>
    </p:spTree>
    <p:extLst>
      <p:ext uri="{BB962C8B-B14F-4D97-AF65-F5344CB8AC3E}">
        <p14:creationId xmlns:p14="http://schemas.microsoft.com/office/powerpoint/2010/main" val="158331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noTextEdit="1"/>
          </p:cNvSpPr>
          <p:nvPr>
            <p:ph type="sldImg"/>
          </p:nvPr>
        </p:nvSpPr>
        <p:spPr>
          <a:ln/>
        </p:spPr>
      </p:sp>
      <p:sp>
        <p:nvSpPr>
          <p:cNvPr id="5427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54275"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970D981D-9CB4-4FEE-9716-8B99048D5964}" type="slidenum">
              <a:rPr lang="en-US" altLang="zh-TW" sz="1300">
                <a:latin typeface="Times New Roman" pitchFamily="18" charset="0"/>
              </a:rPr>
              <a:pPr algn="r" defTabSz="904875"/>
              <a:t>21</a:t>
            </a:fld>
            <a:endParaRPr lang="en-US" altLang="zh-TW" sz="1300">
              <a:latin typeface="Times New Roman" pitchFamily="18" charset="0"/>
            </a:endParaRPr>
          </a:p>
        </p:txBody>
      </p:sp>
    </p:spTree>
    <p:extLst>
      <p:ext uri="{BB962C8B-B14F-4D97-AF65-F5344CB8AC3E}">
        <p14:creationId xmlns:p14="http://schemas.microsoft.com/office/powerpoint/2010/main" val="2549114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a:ln/>
        </p:spPr>
      </p:sp>
      <p:sp>
        <p:nvSpPr>
          <p:cNvPr id="5632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56323"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7279453-D7F4-4162-8FD4-A826F42A8301}" type="slidenum">
              <a:rPr lang="en-US" altLang="zh-TW" sz="1300">
                <a:latin typeface="Times New Roman" pitchFamily="18" charset="0"/>
              </a:rPr>
              <a:pPr algn="r" defTabSz="904875"/>
              <a:t>22</a:t>
            </a:fld>
            <a:endParaRPr lang="en-US" altLang="zh-TW" sz="1300">
              <a:latin typeface="Times New Roman" pitchFamily="18" charset="0"/>
            </a:endParaRPr>
          </a:p>
        </p:txBody>
      </p:sp>
    </p:spTree>
    <p:extLst>
      <p:ext uri="{BB962C8B-B14F-4D97-AF65-F5344CB8AC3E}">
        <p14:creationId xmlns:p14="http://schemas.microsoft.com/office/powerpoint/2010/main" val="310201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noTextEdit="1"/>
          </p:cNvSpPr>
          <p:nvPr>
            <p:ph type="sldImg"/>
          </p:nvPr>
        </p:nvSpPr>
        <p:spPr>
          <a:ln/>
        </p:spPr>
      </p:sp>
      <p:sp>
        <p:nvSpPr>
          <p:cNvPr id="5837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5837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0B68E182-7081-4E44-AB90-5C989861B835}" type="slidenum">
              <a:rPr lang="en-US" altLang="zh-TW" sz="1300">
                <a:latin typeface="Times New Roman" pitchFamily="18" charset="0"/>
              </a:rPr>
              <a:pPr algn="r" defTabSz="904875"/>
              <a:t>23</a:t>
            </a:fld>
            <a:endParaRPr lang="en-US" altLang="zh-TW" sz="1300">
              <a:latin typeface="Times New Roman" pitchFamily="18" charset="0"/>
            </a:endParaRPr>
          </a:p>
        </p:txBody>
      </p:sp>
    </p:spTree>
    <p:extLst>
      <p:ext uri="{BB962C8B-B14F-4D97-AF65-F5344CB8AC3E}">
        <p14:creationId xmlns:p14="http://schemas.microsoft.com/office/powerpoint/2010/main" val="1364280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noTextEdit="1"/>
          </p:cNvSpPr>
          <p:nvPr>
            <p:ph type="sldImg"/>
          </p:nvPr>
        </p:nvSpPr>
        <p:spPr>
          <a:ln/>
        </p:spPr>
      </p:sp>
      <p:sp>
        <p:nvSpPr>
          <p:cNvPr id="6041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60419"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972BE613-149F-4C82-8005-23DE905F1598}" type="slidenum">
              <a:rPr lang="en-US" altLang="zh-TW" sz="1300">
                <a:latin typeface="Times New Roman" pitchFamily="18" charset="0"/>
              </a:rPr>
              <a:pPr algn="r" defTabSz="904875"/>
              <a:t>24</a:t>
            </a:fld>
            <a:endParaRPr lang="en-US" altLang="zh-TW" sz="1300">
              <a:latin typeface="Times New Roman" pitchFamily="18" charset="0"/>
            </a:endParaRPr>
          </a:p>
        </p:txBody>
      </p:sp>
    </p:spTree>
    <p:extLst>
      <p:ext uri="{BB962C8B-B14F-4D97-AF65-F5344CB8AC3E}">
        <p14:creationId xmlns:p14="http://schemas.microsoft.com/office/powerpoint/2010/main" val="3300088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a:ln/>
        </p:spPr>
      </p:sp>
      <p:sp>
        <p:nvSpPr>
          <p:cNvPr id="6246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62467"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FB018ED5-D53A-42F2-B5B1-B1030DB550CF}" type="slidenum">
              <a:rPr lang="en-US" altLang="zh-TW" sz="1300">
                <a:latin typeface="Times New Roman" pitchFamily="18" charset="0"/>
              </a:rPr>
              <a:pPr algn="r" defTabSz="904875"/>
              <a:t>25</a:t>
            </a:fld>
            <a:endParaRPr lang="en-US" altLang="zh-TW" sz="1300">
              <a:latin typeface="Times New Roman" pitchFamily="18" charset="0"/>
            </a:endParaRPr>
          </a:p>
        </p:txBody>
      </p:sp>
    </p:spTree>
    <p:extLst>
      <p:ext uri="{BB962C8B-B14F-4D97-AF65-F5344CB8AC3E}">
        <p14:creationId xmlns:p14="http://schemas.microsoft.com/office/powerpoint/2010/main" val="1847035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a:ln/>
        </p:spPr>
      </p:sp>
      <p:sp>
        <p:nvSpPr>
          <p:cNvPr id="6451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64515"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B70705B1-E47D-40AC-8A27-FBFAAE11BCAF}" type="slidenum">
              <a:rPr lang="en-US" altLang="zh-TW" sz="1300">
                <a:latin typeface="Times New Roman" pitchFamily="18" charset="0"/>
              </a:rPr>
              <a:pPr algn="r" defTabSz="904875"/>
              <a:t>26</a:t>
            </a:fld>
            <a:endParaRPr lang="en-US" altLang="zh-TW" sz="1300">
              <a:latin typeface="Times New Roman" pitchFamily="18" charset="0"/>
            </a:endParaRPr>
          </a:p>
        </p:txBody>
      </p:sp>
    </p:spTree>
    <p:extLst>
      <p:ext uri="{BB962C8B-B14F-4D97-AF65-F5344CB8AC3E}">
        <p14:creationId xmlns:p14="http://schemas.microsoft.com/office/powerpoint/2010/main" val="196253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a:ln/>
        </p:spPr>
      </p:sp>
      <p:sp>
        <p:nvSpPr>
          <p:cNvPr id="6656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66563"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D52617DF-9367-4466-8897-6A45B23A1823}" type="slidenum">
              <a:rPr lang="en-US" altLang="zh-TW" sz="1300">
                <a:latin typeface="Times New Roman" pitchFamily="18" charset="0"/>
              </a:rPr>
              <a:pPr algn="r" defTabSz="904875"/>
              <a:t>27</a:t>
            </a:fld>
            <a:endParaRPr lang="en-US" altLang="zh-TW" sz="1300">
              <a:latin typeface="Times New Roman" pitchFamily="18" charset="0"/>
            </a:endParaRPr>
          </a:p>
        </p:txBody>
      </p:sp>
    </p:spTree>
    <p:extLst>
      <p:ext uri="{BB962C8B-B14F-4D97-AF65-F5344CB8AC3E}">
        <p14:creationId xmlns:p14="http://schemas.microsoft.com/office/powerpoint/2010/main" val="3525767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a:ln/>
        </p:spPr>
      </p:sp>
      <p:sp>
        <p:nvSpPr>
          <p:cNvPr id="6861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6861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F35B4B6D-D2C7-4C8F-8856-AC1856DAF049}" type="slidenum">
              <a:rPr lang="en-US" altLang="zh-TW" sz="1300">
                <a:latin typeface="Times New Roman" pitchFamily="18" charset="0"/>
              </a:rPr>
              <a:pPr algn="r" defTabSz="904875"/>
              <a:t>28</a:t>
            </a:fld>
            <a:endParaRPr lang="en-US" altLang="zh-TW" sz="1300">
              <a:latin typeface="Times New Roman" pitchFamily="18" charset="0"/>
            </a:endParaRPr>
          </a:p>
        </p:txBody>
      </p:sp>
    </p:spTree>
    <p:extLst>
      <p:ext uri="{BB962C8B-B14F-4D97-AF65-F5344CB8AC3E}">
        <p14:creationId xmlns:p14="http://schemas.microsoft.com/office/powerpoint/2010/main" val="292174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a:ln/>
        </p:spPr>
      </p:sp>
      <p:sp>
        <p:nvSpPr>
          <p:cNvPr id="1945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9459"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8086DB6F-B3E8-4E5D-BAF9-8302E0CC4EAD}" type="slidenum">
              <a:rPr lang="en-US" altLang="zh-TW" sz="1300">
                <a:latin typeface="Times New Roman" pitchFamily="18" charset="0"/>
              </a:rPr>
              <a:pPr algn="r" defTabSz="904875"/>
              <a:t>2</a:t>
            </a:fld>
            <a:endParaRPr lang="en-US" altLang="zh-TW" sz="1300">
              <a:latin typeface="Times New Roman" pitchFamily="18" charset="0"/>
            </a:endParaRPr>
          </a:p>
        </p:txBody>
      </p:sp>
    </p:spTree>
    <p:extLst>
      <p:ext uri="{BB962C8B-B14F-4D97-AF65-F5344CB8AC3E}">
        <p14:creationId xmlns:p14="http://schemas.microsoft.com/office/powerpoint/2010/main" val="237475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圖像版面配置區 1"/>
          <p:cNvSpPr>
            <a:spLocks noGrp="1" noRot="1" noChangeAspect="1" noTextEdit="1"/>
          </p:cNvSpPr>
          <p:nvPr>
            <p:ph type="sldImg"/>
          </p:nvPr>
        </p:nvSpPr>
        <p:spPr>
          <a:ln/>
        </p:spPr>
      </p:sp>
      <p:sp>
        <p:nvSpPr>
          <p:cNvPr id="7065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0659"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125A8364-49C0-4095-AC7C-BA1DEE789C04}" type="slidenum">
              <a:rPr lang="en-US" altLang="zh-TW" sz="1300">
                <a:latin typeface="Times New Roman" pitchFamily="18" charset="0"/>
              </a:rPr>
              <a:pPr algn="r" defTabSz="904875"/>
              <a:t>29</a:t>
            </a:fld>
            <a:endParaRPr lang="en-US" altLang="zh-TW" sz="1300">
              <a:latin typeface="Times New Roman" pitchFamily="18" charset="0"/>
            </a:endParaRPr>
          </a:p>
        </p:txBody>
      </p:sp>
    </p:spTree>
    <p:extLst>
      <p:ext uri="{BB962C8B-B14F-4D97-AF65-F5344CB8AC3E}">
        <p14:creationId xmlns:p14="http://schemas.microsoft.com/office/powerpoint/2010/main" val="4012545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noTextEdit="1"/>
          </p:cNvSpPr>
          <p:nvPr>
            <p:ph type="sldImg"/>
          </p:nvPr>
        </p:nvSpPr>
        <p:spPr>
          <a:ln/>
        </p:spPr>
      </p:sp>
      <p:sp>
        <p:nvSpPr>
          <p:cNvPr id="7270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2707"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F6E6CAF3-4267-4513-A806-03637A0E7D8E}" type="slidenum">
              <a:rPr lang="en-US" altLang="zh-TW" sz="1300">
                <a:latin typeface="Times New Roman" pitchFamily="18" charset="0"/>
              </a:rPr>
              <a:pPr algn="r" defTabSz="904875"/>
              <a:t>30</a:t>
            </a:fld>
            <a:endParaRPr lang="en-US" altLang="zh-TW" sz="1300">
              <a:latin typeface="Times New Roman" pitchFamily="18" charset="0"/>
            </a:endParaRPr>
          </a:p>
        </p:txBody>
      </p:sp>
    </p:spTree>
    <p:extLst>
      <p:ext uri="{BB962C8B-B14F-4D97-AF65-F5344CB8AC3E}">
        <p14:creationId xmlns:p14="http://schemas.microsoft.com/office/powerpoint/2010/main" val="2655139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a:ln/>
        </p:spPr>
      </p:sp>
      <p:sp>
        <p:nvSpPr>
          <p:cNvPr id="7475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4755"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86090FA5-3B46-42BA-BD57-C1AE9882D971}" type="slidenum">
              <a:rPr lang="en-US" altLang="zh-TW" sz="1300">
                <a:latin typeface="Times New Roman" pitchFamily="18" charset="0"/>
              </a:rPr>
              <a:pPr algn="r" defTabSz="904875"/>
              <a:t>31</a:t>
            </a:fld>
            <a:endParaRPr lang="en-US" altLang="zh-TW" sz="1300">
              <a:latin typeface="Times New Roman" pitchFamily="18" charset="0"/>
            </a:endParaRPr>
          </a:p>
        </p:txBody>
      </p:sp>
    </p:spTree>
    <p:extLst>
      <p:ext uri="{BB962C8B-B14F-4D97-AF65-F5344CB8AC3E}">
        <p14:creationId xmlns:p14="http://schemas.microsoft.com/office/powerpoint/2010/main" val="527860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noTextEdit="1"/>
          </p:cNvSpPr>
          <p:nvPr>
            <p:ph type="sldImg"/>
          </p:nvPr>
        </p:nvSpPr>
        <p:spPr>
          <a:ln/>
        </p:spPr>
      </p:sp>
      <p:sp>
        <p:nvSpPr>
          <p:cNvPr id="7680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6803"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5937819B-CE03-4A3F-9F53-42519649C2DF}" type="slidenum">
              <a:rPr lang="en-US" altLang="zh-TW" sz="1300">
                <a:latin typeface="Times New Roman" pitchFamily="18" charset="0"/>
              </a:rPr>
              <a:pPr algn="r" defTabSz="904875"/>
              <a:t>32</a:t>
            </a:fld>
            <a:endParaRPr lang="en-US" altLang="zh-TW" sz="1300">
              <a:latin typeface="Times New Roman" pitchFamily="18" charset="0"/>
            </a:endParaRPr>
          </a:p>
        </p:txBody>
      </p:sp>
    </p:spTree>
    <p:extLst>
      <p:ext uri="{BB962C8B-B14F-4D97-AF65-F5344CB8AC3E}">
        <p14:creationId xmlns:p14="http://schemas.microsoft.com/office/powerpoint/2010/main" val="1900397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33</a:t>
            </a:fld>
            <a:endParaRPr lang="en-US" altLang="zh-TW" sz="1300">
              <a:latin typeface="Times New Roman" pitchFamily="18" charset="0"/>
            </a:endParaRPr>
          </a:p>
        </p:txBody>
      </p:sp>
    </p:spTree>
    <p:extLst>
      <p:ext uri="{BB962C8B-B14F-4D97-AF65-F5344CB8AC3E}">
        <p14:creationId xmlns:p14="http://schemas.microsoft.com/office/powerpoint/2010/main" val="2136129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34</a:t>
            </a:fld>
            <a:endParaRPr lang="en-US" altLang="zh-TW" sz="1300">
              <a:latin typeface="Times New Roman" pitchFamily="18" charset="0"/>
            </a:endParaRPr>
          </a:p>
        </p:txBody>
      </p:sp>
    </p:spTree>
    <p:extLst>
      <p:ext uri="{BB962C8B-B14F-4D97-AF65-F5344CB8AC3E}">
        <p14:creationId xmlns:p14="http://schemas.microsoft.com/office/powerpoint/2010/main" val="1715622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35</a:t>
            </a:fld>
            <a:endParaRPr lang="en-US" altLang="zh-TW" sz="1300">
              <a:latin typeface="Times New Roman" pitchFamily="18" charset="0"/>
            </a:endParaRPr>
          </a:p>
        </p:txBody>
      </p:sp>
    </p:spTree>
    <p:extLst>
      <p:ext uri="{BB962C8B-B14F-4D97-AF65-F5344CB8AC3E}">
        <p14:creationId xmlns:p14="http://schemas.microsoft.com/office/powerpoint/2010/main" val="241280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36</a:t>
            </a:fld>
            <a:endParaRPr lang="en-US" altLang="zh-TW" sz="1300">
              <a:latin typeface="Times New Roman" pitchFamily="18" charset="0"/>
            </a:endParaRPr>
          </a:p>
        </p:txBody>
      </p:sp>
    </p:spTree>
    <p:extLst>
      <p:ext uri="{BB962C8B-B14F-4D97-AF65-F5344CB8AC3E}">
        <p14:creationId xmlns:p14="http://schemas.microsoft.com/office/powerpoint/2010/main" val="3988318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dirty="0"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37</a:t>
            </a:fld>
            <a:endParaRPr lang="en-US" altLang="zh-TW" sz="1300">
              <a:latin typeface="Times New Roman" pitchFamily="18" charset="0"/>
            </a:endParaRPr>
          </a:p>
        </p:txBody>
      </p:sp>
    </p:spTree>
    <p:extLst>
      <p:ext uri="{BB962C8B-B14F-4D97-AF65-F5344CB8AC3E}">
        <p14:creationId xmlns:p14="http://schemas.microsoft.com/office/powerpoint/2010/main" val="627935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dirty="0"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38</a:t>
            </a:fld>
            <a:endParaRPr lang="en-US" altLang="zh-TW" sz="1300">
              <a:latin typeface="Times New Roman" pitchFamily="18" charset="0"/>
            </a:endParaRPr>
          </a:p>
        </p:txBody>
      </p:sp>
    </p:spTree>
    <p:extLst>
      <p:ext uri="{BB962C8B-B14F-4D97-AF65-F5344CB8AC3E}">
        <p14:creationId xmlns:p14="http://schemas.microsoft.com/office/powerpoint/2010/main" val="192370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a:ln/>
        </p:spPr>
      </p:sp>
      <p:sp>
        <p:nvSpPr>
          <p:cNvPr id="1741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7411" name="投影片編號版面配置區 3"/>
          <p:cNvSpPr>
            <a:spLocks noGrp="1"/>
          </p:cNvSpPr>
          <p:nvPr>
            <p:ph type="sldNum" sz="quarter" idx="5"/>
          </p:nvPr>
        </p:nvSpPr>
        <p:spPr>
          <a:noFill/>
        </p:spPr>
        <p:txBody>
          <a:bodyPr/>
          <a:lstStyle/>
          <a:p>
            <a:fld id="{646A08F5-059C-4CAF-824E-C054C643BEE9}" type="slidenum">
              <a:rPr lang="en-US" altLang="zh-TW" smtClean="0">
                <a:ea typeface="新細明體" charset="-120"/>
              </a:rPr>
              <a:pPr/>
              <a:t>3</a:t>
            </a:fld>
            <a:endParaRPr lang="en-US" altLang="zh-TW" smtClean="0">
              <a:ea typeface="新細明體" charset="-120"/>
            </a:endParaRPr>
          </a:p>
        </p:txBody>
      </p:sp>
    </p:spTree>
    <p:extLst>
      <p:ext uri="{BB962C8B-B14F-4D97-AF65-F5344CB8AC3E}">
        <p14:creationId xmlns:p14="http://schemas.microsoft.com/office/powerpoint/2010/main" val="591384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dirty="0"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39</a:t>
            </a:fld>
            <a:endParaRPr lang="en-US" altLang="zh-TW" sz="1300">
              <a:latin typeface="Times New Roman" pitchFamily="18" charset="0"/>
            </a:endParaRPr>
          </a:p>
        </p:txBody>
      </p:sp>
    </p:spTree>
    <p:extLst>
      <p:ext uri="{BB962C8B-B14F-4D97-AF65-F5344CB8AC3E}">
        <p14:creationId xmlns:p14="http://schemas.microsoft.com/office/powerpoint/2010/main" val="2430972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dirty="0"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40</a:t>
            </a:fld>
            <a:endParaRPr lang="en-US" altLang="zh-TW" sz="1300">
              <a:latin typeface="Times New Roman" pitchFamily="18" charset="0"/>
            </a:endParaRPr>
          </a:p>
        </p:txBody>
      </p:sp>
    </p:spTree>
    <p:extLst>
      <p:ext uri="{BB962C8B-B14F-4D97-AF65-F5344CB8AC3E}">
        <p14:creationId xmlns:p14="http://schemas.microsoft.com/office/powerpoint/2010/main" val="2935107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41</a:t>
            </a:fld>
            <a:endParaRPr lang="en-US" altLang="zh-TW" sz="1300">
              <a:latin typeface="Times New Roman" pitchFamily="18" charset="0"/>
            </a:endParaRPr>
          </a:p>
        </p:txBody>
      </p:sp>
    </p:spTree>
    <p:extLst>
      <p:ext uri="{BB962C8B-B14F-4D97-AF65-F5344CB8AC3E}">
        <p14:creationId xmlns:p14="http://schemas.microsoft.com/office/powerpoint/2010/main" val="3846960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42</a:t>
            </a:fld>
            <a:endParaRPr lang="en-US" altLang="zh-TW" sz="1300">
              <a:latin typeface="Times New Roman" pitchFamily="18" charset="0"/>
            </a:endParaRPr>
          </a:p>
        </p:txBody>
      </p:sp>
    </p:spTree>
    <p:extLst>
      <p:ext uri="{BB962C8B-B14F-4D97-AF65-F5344CB8AC3E}">
        <p14:creationId xmlns:p14="http://schemas.microsoft.com/office/powerpoint/2010/main" val="2235554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a:ln/>
        </p:spPr>
      </p:sp>
      <p:sp>
        <p:nvSpPr>
          <p:cNvPr id="78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7885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36F298EC-AAC4-493D-B482-6D924DD7D30C}" type="slidenum">
              <a:rPr lang="en-US" altLang="zh-TW" sz="1300">
                <a:latin typeface="Times New Roman" pitchFamily="18" charset="0"/>
              </a:rPr>
              <a:pPr algn="r" defTabSz="904875"/>
              <a:t>43</a:t>
            </a:fld>
            <a:endParaRPr lang="en-US" altLang="zh-TW" sz="1300">
              <a:latin typeface="Times New Roman" pitchFamily="18" charset="0"/>
            </a:endParaRPr>
          </a:p>
        </p:txBody>
      </p:sp>
    </p:spTree>
    <p:extLst>
      <p:ext uri="{BB962C8B-B14F-4D97-AF65-F5344CB8AC3E}">
        <p14:creationId xmlns:p14="http://schemas.microsoft.com/office/powerpoint/2010/main" val="4099675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a:ln/>
        </p:spPr>
      </p:sp>
      <p:sp>
        <p:nvSpPr>
          <p:cNvPr id="8704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87043"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6F364E23-9F9D-4BA1-8265-52E870889C23}" type="slidenum">
              <a:rPr lang="en-US" altLang="zh-TW" sz="1300">
                <a:latin typeface="Times New Roman" pitchFamily="18" charset="0"/>
              </a:rPr>
              <a:pPr algn="r" defTabSz="904875"/>
              <a:t>44</a:t>
            </a:fld>
            <a:endParaRPr lang="en-US" altLang="zh-TW" sz="1300">
              <a:latin typeface="Times New Roman" pitchFamily="18" charset="0"/>
            </a:endParaRPr>
          </a:p>
        </p:txBody>
      </p:sp>
    </p:spTree>
    <p:extLst>
      <p:ext uri="{BB962C8B-B14F-4D97-AF65-F5344CB8AC3E}">
        <p14:creationId xmlns:p14="http://schemas.microsoft.com/office/powerpoint/2010/main" val="787018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投影片圖像版面配置區 1"/>
          <p:cNvSpPr>
            <a:spLocks noGrp="1" noRot="1" noChangeAspect="1" noTextEdit="1"/>
          </p:cNvSpPr>
          <p:nvPr>
            <p:ph type="sldImg"/>
          </p:nvPr>
        </p:nvSpPr>
        <p:spPr>
          <a:ln/>
        </p:spPr>
      </p:sp>
      <p:sp>
        <p:nvSpPr>
          <p:cNvPr id="353283"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53284"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D49D9F4C-0542-4455-8467-5B9D8C5D7BE8}" type="slidenum">
              <a:rPr lang="en-US" altLang="zh-TW" sz="1300">
                <a:latin typeface="Times New Roman" pitchFamily="18" charset="0"/>
              </a:rPr>
              <a:pPr algn="r" defTabSz="904875"/>
              <a:t>45</a:t>
            </a:fld>
            <a:endParaRPr lang="en-US" altLang="zh-TW" sz="1300">
              <a:latin typeface="Times New Roman" pitchFamily="18" charset="0"/>
            </a:endParaRPr>
          </a:p>
        </p:txBody>
      </p:sp>
    </p:spTree>
    <p:extLst>
      <p:ext uri="{BB962C8B-B14F-4D97-AF65-F5344CB8AC3E}">
        <p14:creationId xmlns:p14="http://schemas.microsoft.com/office/powerpoint/2010/main" val="1772222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noTextEdit="1"/>
          </p:cNvSpPr>
          <p:nvPr>
            <p:ph type="sldImg"/>
          </p:nvPr>
        </p:nvSpPr>
        <p:spPr>
          <a:ln/>
        </p:spPr>
      </p:sp>
      <p:sp>
        <p:nvSpPr>
          <p:cNvPr id="8909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8909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58721EBF-35E1-40F2-91D2-EF746481C32E}" type="slidenum">
              <a:rPr lang="en-US" altLang="zh-TW" sz="1300">
                <a:latin typeface="Times New Roman" pitchFamily="18" charset="0"/>
              </a:rPr>
              <a:pPr algn="r" defTabSz="904875"/>
              <a:t>46</a:t>
            </a:fld>
            <a:endParaRPr lang="en-US" altLang="zh-TW" sz="1300">
              <a:latin typeface="Times New Roman" pitchFamily="18" charset="0"/>
            </a:endParaRPr>
          </a:p>
        </p:txBody>
      </p:sp>
    </p:spTree>
    <p:extLst>
      <p:ext uri="{BB962C8B-B14F-4D97-AF65-F5344CB8AC3E}">
        <p14:creationId xmlns:p14="http://schemas.microsoft.com/office/powerpoint/2010/main" val="2024967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noTextEdit="1"/>
          </p:cNvSpPr>
          <p:nvPr>
            <p:ph type="sldImg"/>
          </p:nvPr>
        </p:nvSpPr>
        <p:spPr>
          <a:ln/>
        </p:spPr>
      </p:sp>
      <p:sp>
        <p:nvSpPr>
          <p:cNvPr id="8909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89091"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58721EBF-35E1-40F2-91D2-EF746481C32E}" type="slidenum">
              <a:rPr lang="en-US" altLang="zh-TW" sz="1300">
                <a:latin typeface="Times New Roman" pitchFamily="18" charset="0"/>
              </a:rPr>
              <a:pPr algn="r" defTabSz="904875"/>
              <a:t>47</a:t>
            </a:fld>
            <a:endParaRPr lang="en-US" altLang="zh-TW" sz="1300">
              <a:latin typeface="Times New Roman" pitchFamily="18" charset="0"/>
            </a:endParaRPr>
          </a:p>
        </p:txBody>
      </p:sp>
    </p:spTree>
    <p:extLst>
      <p:ext uri="{BB962C8B-B14F-4D97-AF65-F5344CB8AC3E}">
        <p14:creationId xmlns:p14="http://schemas.microsoft.com/office/powerpoint/2010/main" val="3889412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投影片圖像版面配置區 1"/>
          <p:cNvSpPr>
            <a:spLocks noGrp="1" noRot="1" noChangeAspect="1" noTextEdit="1"/>
          </p:cNvSpPr>
          <p:nvPr>
            <p:ph type="sldImg"/>
          </p:nvPr>
        </p:nvSpPr>
        <p:spPr>
          <a:ln/>
        </p:spPr>
      </p:sp>
      <p:sp>
        <p:nvSpPr>
          <p:cNvPr id="355331"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55332"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CD05E9D6-858A-416E-98B0-CDEF2E602E23}" type="slidenum">
              <a:rPr lang="en-US" altLang="zh-TW" sz="1300">
                <a:latin typeface="Times New Roman" pitchFamily="18" charset="0"/>
              </a:rPr>
              <a:pPr algn="r" defTabSz="904875"/>
              <a:t>48</a:t>
            </a:fld>
            <a:endParaRPr lang="en-US" altLang="zh-TW" sz="1300">
              <a:latin typeface="Times New Roman" pitchFamily="18" charset="0"/>
            </a:endParaRPr>
          </a:p>
        </p:txBody>
      </p:sp>
    </p:spTree>
    <p:extLst>
      <p:ext uri="{BB962C8B-B14F-4D97-AF65-F5344CB8AC3E}">
        <p14:creationId xmlns:p14="http://schemas.microsoft.com/office/powerpoint/2010/main" val="81431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a:ln/>
        </p:spPr>
      </p:sp>
      <p:sp>
        <p:nvSpPr>
          <p:cNvPr id="1945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9459"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8086DB6F-B3E8-4E5D-BAF9-8302E0CC4EAD}" type="slidenum">
              <a:rPr lang="en-US" altLang="zh-TW" sz="1300">
                <a:latin typeface="Times New Roman" pitchFamily="18" charset="0"/>
              </a:rPr>
              <a:pPr algn="r" defTabSz="904875"/>
              <a:t>4</a:t>
            </a:fld>
            <a:endParaRPr lang="en-US" altLang="zh-TW" sz="1300">
              <a:latin typeface="Times New Roman" pitchFamily="18" charset="0"/>
            </a:endParaRPr>
          </a:p>
        </p:txBody>
      </p:sp>
    </p:spTree>
    <p:extLst>
      <p:ext uri="{BB962C8B-B14F-4D97-AF65-F5344CB8AC3E}">
        <p14:creationId xmlns:p14="http://schemas.microsoft.com/office/powerpoint/2010/main" val="1245610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投影片圖像版面配置區 1"/>
          <p:cNvSpPr>
            <a:spLocks noGrp="1" noRot="1" noChangeAspect="1" noTextEdit="1"/>
          </p:cNvSpPr>
          <p:nvPr>
            <p:ph type="sldImg"/>
          </p:nvPr>
        </p:nvSpPr>
        <p:spPr>
          <a:ln/>
        </p:spPr>
      </p:sp>
      <p:sp>
        <p:nvSpPr>
          <p:cNvPr id="359427"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59428"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153A7A14-53D7-42FB-BF8F-5CB2FEE9AB14}" type="slidenum">
              <a:rPr lang="en-US" altLang="zh-TW" sz="1300">
                <a:latin typeface="Times New Roman" pitchFamily="18" charset="0"/>
              </a:rPr>
              <a:pPr algn="r" defTabSz="904875"/>
              <a:t>49</a:t>
            </a:fld>
            <a:endParaRPr lang="en-US" altLang="zh-TW" sz="1300">
              <a:latin typeface="Times New Roman" pitchFamily="18" charset="0"/>
            </a:endParaRPr>
          </a:p>
        </p:txBody>
      </p:sp>
    </p:spTree>
    <p:extLst>
      <p:ext uri="{BB962C8B-B14F-4D97-AF65-F5344CB8AC3E}">
        <p14:creationId xmlns:p14="http://schemas.microsoft.com/office/powerpoint/2010/main" val="1698559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投影片圖像版面配置區 1"/>
          <p:cNvSpPr>
            <a:spLocks noGrp="1" noRot="1" noChangeAspect="1" noTextEdit="1"/>
          </p:cNvSpPr>
          <p:nvPr>
            <p:ph type="sldImg"/>
          </p:nvPr>
        </p:nvSpPr>
        <p:spPr>
          <a:ln/>
        </p:spPr>
      </p:sp>
      <p:sp>
        <p:nvSpPr>
          <p:cNvPr id="361475"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61476"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1CA71E2-19C0-46DE-ABFD-90218C99377E}" type="slidenum">
              <a:rPr lang="en-US" altLang="zh-TW" sz="1300">
                <a:latin typeface="Times New Roman" pitchFamily="18" charset="0"/>
              </a:rPr>
              <a:pPr algn="r" defTabSz="904875"/>
              <a:t>50</a:t>
            </a:fld>
            <a:endParaRPr lang="en-US" altLang="zh-TW" sz="1300">
              <a:latin typeface="Times New Roman" pitchFamily="18" charset="0"/>
            </a:endParaRPr>
          </a:p>
        </p:txBody>
      </p:sp>
    </p:spTree>
    <p:extLst>
      <p:ext uri="{BB962C8B-B14F-4D97-AF65-F5344CB8AC3E}">
        <p14:creationId xmlns:p14="http://schemas.microsoft.com/office/powerpoint/2010/main" val="704427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投影片圖像版面配置區 1"/>
          <p:cNvSpPr>
            <a:spLocks noGrp="1" noRot="1" noChangeAspect="1" noTextEdit="1"/>
          </p:cNvSpPr>
          <p:nvPr>
            <p:ph type="sldImg"/>
          </p:nvPr>
        </p:nvSpPr>
        <p:spPr>
          <a:ln/>
        </p:spPr>
      </p:sp>
      <p:sp>
        <p:nvSpPr>
          <p:cNvPr id="363523"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63524"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A106FB5-2C60-405A-9743-82150C90675E}" type="slidenum">
              <a:rPr lang="en-US" altLang="zh-TW" sz="1300">
                <a:latin typeface="Times New Roman" pitchFamily="18" charset="0"/>
              </a:rPr>
              <a:pPr algn="r" defTabSz="904875"/>
              <a:t>51</a:t>
            </a:fld>
            <a:endParaRPr lang="en-US" altLang="zh-TW" sz="1300">
              <a:latin typeface="Times New Roman" pitchFamily="18" charset="0"/>
            </a:endParaRPr>
          </a:p>
        </p:txBody>
      </p:sp>
    </p:spTree>
    <p:extLst>
      <p:ext uri="{BB962C8B-B14F-4D97-AF65-F5344CB8AC3E}">
        <p14:creationId xmlns:p14="http://schemas.microsoft.com/office/powerpoint/2010/main" val="681758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投影片圖像版面配置區 1"/>
          <p:cNvSpPr>
            <a:spLocks noGrp="1" noRot="1" noChangeAspect="1" noTextEdit="1"/>
          </p:cNvSpPr>
          <p:nvPr>
            <p:ph type="sldImg"/>
          </p:nvPr>
        </p:nvSpPr>
        <p:spPr>
          <a:ln/>
        </p:spPr>
      </p:sp>
      <p:sp>
        <p:nvSpPr>
          <p:cNvPr id="357379"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57380"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C28AE117-9E2F-4562-B2AE-2B2D6F61E030}" type="slidenum">
              <a:rPr lang="en-US" altLang="zh-TW" sz="1300">
                <a:latin typeface="Times New Roman" pitchFamily="18" charset="0"/>
              </a:rPr>
              <a:pPr algn="r" defTabSz="904875"/>
              <a:t>52</a:t>
            </a:fld>
            <a:endParaRPr lang="en-US" altLang="zh-TW" sz="1300">
              <a:latin typeface="Times New Roman" pitchFamily="18" charset="0"/>
            </a:endParaRPr>
          </a:p>
        </p:txBody>
      </p:sp>
    </p:spTree>
    <p:extLst>
      <p:ext uri="{BB962C8B-B14F-4D97-AF65-F5344CB8AC3E}">
        <p14:creationId xmlns:p14="http://schemas.microsoft.com/office/powerpoint/2010/main" val="25021246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投影片圖像版面配置區 1"/>
          <p:cNvSpPr>
            <a:spLocks noGrp="1" noRot="1" noChangeAspect="1" noTextEdit="1"/>
          </p:cNvSpPr>
          <p:nvPr>
            <p:ph type="sldImg"/>
          </p:nvPr>
        </p:nvSpPr>
        <p:spPr>
          <a:ln/>
        </p:spPr>
      </p:sp>
      <p:sp>
        <p:nvSpPr>
          <p:cNvPr id="365571"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65572"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C8AAEA1-59F5-4C42-9D6B-9C07911DB735}" type="slidenum">
              <a:rPr lang="en-US" altLang="zh-TW" sz="1300">
                <a:latin typeface="Times New Roman" pitchFamily="18" charset="0"/>
              </a:rPr>
              <a:pPr algn="r" defTabSz="904875"/>
              <a:t>53</a:t>
            </a:fld>
            <a:endParaRPr lang="en-US" altLang="zh-TW" sz="1300">
              <a:latin typeface="Times New Roman" pitchFamily="18" charset="0"/>
            </a:endParaRPr>
          </a:p>
        </p:txBody>
      </p:sp>
    </p:spTree>
    <p:extLst>
      <p:ext uri="{BB962C8B-B14F-4D97-AF65-F5344CB8AC3E}">
        <p14:creationId xmlns:p14="http://schemas.microsoft.com/office/powerpoint/2010/main" val="272566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投影片圖像版面配置區 1"/>
          <p:cNvSpPr>
            <a:spLocks noGrp="1" noRot="1" noChangeAspect="1" noTextEdit="1"/>
          </p:cNvSpPr>
          <p:nvPr>
            <p:ph type="sldImg"/>
          </p:nvPr>
        </p:nvSpPr>
        <p:spPr>
          <a:ln/>
        </p:spPr>
      </p:sp>
      <p:sp>
        <p:nvSpPr>
          <p:cNvPr id="365571"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65572"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C8AAEA1-59F5-4C42-9D6B-9C07911DB735}" type="slidenum">
              <a:rPr lang="en-US" altLang="zh-TW" sz="1300">
                <a:latin typeface="Times New Roman" pitchFamily="18" charset="0"/>
              </a:rPr>
              <a:pPr algn="r" defTabSz="904875"/>
              <a:t>54</a:t>
            </a:fld>
            <a:endParaRPr lang="en-US" altLang="zh-TW" sz="1300">
              <a:latin typeface="Times New Roman" pitchFamily="18" charset="0"/>
            </a:endParaRPr>
          </a:p>
        </p:txBody>
      </p:sp>
    </p:spTree>
    <p:extLst>
      <p:ext uri="{BB962C8B-B14F-4D97-AF65-F5344CB8AC3E}">
        <p14:creationId xmlns:p14="http://schemas.microsoft.com/office/powerpoint/2010/main" val="3369320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投影片圖像版面配置區 1"/>
          <p:cNvSpPr>
            <a:spLocks noGrp="1" noRot="1" noChangeAspect="1" noTextEdit="1"/>
          </p:cNvSpPr>
          <p:nvPr>
            <p:ph type="sldImg"/>
          </p:nvPr>
        </p:nvSpPr>
        <p:spPr>
          <a:ln/>
        </p:spPr>
      </p:sp>
      <p:sp>
        <p:nvSpPr>
          <p:cNvPr id="365571"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65572"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C8AAEA1-59F5-4C42-9D6B-9C07911DB735}" type="slidenum">
              <a:rPr lang="en-US" altLang="zh-TW" sz="1300">
                <a:latin typeface="Times New Roman" pitchFamily="18" charset="0"/>
              </a:rPr>
              <a:pPr algn="r" defTabSz="904875"/>
              <a:t>55</a:t>
            </a:fld>
            <a:endParaRPr lang="en-US" altLang="zh-TW" sz="1300">
              <a:latin typeface="Times New Roman" pitchFamily="18" charset="0"/>
            </a:endParaRPr>
          </a:p>
        </p:txBody>
      </p:sp>
    </p:spTree>
    <p:extLst>
      <p:ext uri="{BB962C8B-B14F-4D97-AF65-F5344CB8AC3E}">
        <p14:creationId xmlns:p14="http://schemas.microsoft.com/office/powerpoint/2010/main" val="1622143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投影片圖像版面配置區 1"/>
          <p:cNvSpPr>
            <a:spLocks noGrp="1" noRot="1" noChangeAspect="1" noTextEdit="1"/>
          </p:cNvSpPr>
          <p:nvPr>
            <p:ph type="sldImg"/>
          </p:nvPr>
        </p:nvSpPr>
        <p:spPr>
          <a:ln/>
        </p:spPr>
      </p:sp>
      <p:sp>
        <p:nvSpPr>
          <p:cNvPr id="365571"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65572"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C8AAEA1-59F5-4C42-9D6B-9C07911DB735}" type="slidenum">
              <a:rPr lang="en-US" altLang="zh-TW" sz="1300">
                <a:latin typeface="Times New Roman" pitchFamily="18" charset="0"/>
              </a:rPr>
              <a:pPr algn="r" defTabSz="904875"/>
              <a:t>56</a:t>
            </a:fld>
            <a:endParaRPr lang="en-US" altLang="zh-TW" sz="1300">
              <a:latin typeface="Times New Roman" pitchFamily="18" charset="0"/>
            </a:endParaRPr>
          </a:p>
        </p:txBody>
      </p:sp>
    </p:spTree>
    <p:extLst>
      <p:ext uri="{BB962C8B-B14F-4D97-AF65-F5344CB8AC3E}">
        <p14:creationId xmlns:p14="http://schemas.microsoft.com/office/powerpoint/2010/main" val="3694571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投影片圖像版面配置區 1"/>
          <p:cNvSpPr>
            <a:spLocks noGrp="1" noRot="1" noChangeAspect="1" noTextEdit="1"/>
          </p:cNvSpPr>
          <p:nvPr>
            <p:ph type="sldImg"/>
          </p:nvPr>
        </p:nvSpPr>
        <p:spPr>
          <a:ln/>
        </p:spPr>
      </p:sp>
      <p:sp>
        <p:nvSpPr>
          <p:cNvPr id="365571"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65572"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2C8AAEA1-59F5-4C42-9D6B-9C07911DB735}" type="slidenum">
              <a:rPr lang="en-US" altLang="zh-TW" sz="1300">
                <a:latin typeface="Times New Roman" pitchFamily="18" charset="0"/>
              </a:rPr>
              <a:pPr algn="r" defTabSz="904875"/>
              <a:t>57</a:t>
            </a:fld>
            <a:endParaRPr lang="en-US" altLang="zh-TW" sz="1300">
              <a:latin typeface="Times New Roman" pitchFamily="18" charset="0"/>
            </a:endParaRPr>
          </a:p>
        </p:txBody>
      </p:sp>
    </p:spTree>
    <p:extLst>
      <p:ext uri="{BB962C8B-B14F-4D97-AF65-F5344CB8AC3E}">
        <p14:creationId xmlns:p14="http://schemas.microsoft.com/office/powerpoint/2010/main" val="3037602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投影片圖像版面配置區 1"/>
          <p:cNvSpPr>
            <a:spLocks noGrp="1" noRot="1" noChangeAspect="1"/>
          </p:cNvSpPr>
          <p:nvPr>
            <p:ph type="sldImg"/>
          </p:nvPr>
        </p:nvSpPr>
        <p:spPr>
          <a:ln/>
        </p:spPr>
      </p:sp>
      <p:sp>
        <p:nvSpPr>
          <p:cNvPr id="32051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20515" name="投影片編號版面配置區 3"/>
          <p:cNvSpPr>
            <a:spLocks noGrp="1"/>
          </p:cNvSpPr>
          <p:nvPr>
            <p:ph type="sldNum" sz="quarter" idx="5"/>
          </p:nvPr>
        </p:nvSpPr>
        <p:spPr>
          <a:noFill/>
        </p:spPr>
        <p:txBody>
          <a:bodyPr/>
          <a:lstStyle/>
          <a:p>
            <a:fld id="{3C041535-CD19-4A2C-A5D1-CEBB41BAA615}" type="slidenum">
              <a:rPr lang="en-US" altLang="zh-TW" smtClean="0">
                <a:ea typeface="新細明體" charset="-120"/>
              </a:rPr>
              <a:pPr/>
              <a:t>58</a:t>
            </a:fld>
            <a:endParaRPr lang="en-US" altLang="zh-TW" smtClean="0">
              <a:ea typeface="新細明體" charset="-120"/>
            </a:endParaRPr>
          </a:p>
        </p:txBody>
      </p:sp>
    </p:spTree>
    <p:extLst>
      <p:ext uri="{BB962C8B-B14F-4D97-AF65-F5344CB8AC3E}">
        <p14:creationId xmlns:p14="http://schemas.microsoft.com/office/powerpoint/2010/main" val="72290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noTextEdit="1"/>
          </p:cNvSpPr>
          <p:nvPr>
            <p:ph type="sldImg"/>
          </p:nvPr>
        </p:nvSpPr>
        <p:spPr>
          <a:ln/>
        </p:spPr>
      </p:sp>
      <p:sp>
        <p:nvSpPr>
          <p:cNvPr id="2150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21507"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D7FA658D-195B-46DE-838C-9BBA876C3198}" type="slidenum">
              <a:rPr lang="en-US" altLang="zh-TW" sz="1300">
                <a:latin typeface="Times New Roman" pitchFamily="18" charset="0"/>
              </a:rPr>
              <a:pPr algn="r" defTabSz="904875"/>
              <a:t>5</a:t>
            </a:fld>
            <a:endParaRPr lang="en-US" altLang="zh-TW" sz="1300">
              <a:latin typeface="Times New Roman" pitchFamily="18" charset="0"/>
            </a:endParaRPr>
          </a:p>
        </p:txBody>
      </p:sp>
    </p:spTree>
    <p:extLst>
      <p:ext uri="{BB962C8B-B14F-4D97-AF65-F5344CB8AC3E}">
        <p14:creationId xmlns:p14="http://schemas.microsoft.com/office/powerpoint/2010/main" val="26048111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投影片圖像版面配置區 1"/>
          <p:cNvSpPr>
            <a:spLocks noGrp="1" noRot="1" noChangeAspect="1"/>
          </p:cNvSpPr>
          <p:nvPr>
            <p:ph type="sldImg"/>
          </p:nvPr>
        </p:nvSpPr>
        <p:spPr>
          <a:ln/>
        </p:spPr>
      </p:sp>
      <p:sp>
        <p:nvSpPr>
          <p:cNvPr id="32870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28707" name="投影片編號版面配置區 3"/>
          <p:cNvSpPr>
            <a:spLocks noGrp="1"/>
          </p:cNvSpPr>
          <p:nvPr>
            <p:ph type="sldNum" sz="quarter" idx="5"/>
          </p:nvPr>
        </p:nvSpPr>
        <p:spPr>
          <a:noFill/>
        </p:spPr>
        <p:txBody>
          <a:bodyPr/>
          <a:lstStyle/>
          <a:p>
            <a:fld id="{67BFB262-6E07-47D2-A890-6A4FFC369016}" type="slidenum">
              <a:rPr lang="en-US" altLang="zh-TW" smtClean="0">
                <a:ea typeface="新細明體" charset="-120"/>
              </a:rPr>
              <a:pPr/>
              <a:t>59</a:t>
            </a:fld>
            <a:endParaRPr lang="en-US" altLang="zh-TW" smtClean="0">
              <a:ea typeface="新細明體" charset="-120"/>
            </a:endParaRPr>
          </a:p>
        </p:txBody>
      </p:sp>
    </p:spTree>
    <p:extLst>
      <p:ext uri="{BB962C8B-B14F-4D97-AF65-F5344CB8AC3E}">
        <p14:creationId xmlns:p14="http://schemas.microsoft.com/office/powerpoint/2010/main" val="2147548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投影片圖像版面配置區 1"/>
          <p:cNvSpPr>
            <a:spLocks noGrp="1" noRot="1" noChangeAspect="1"/>
          </p:cNvSpPr>
          <p:nvPr>
            <p:ph type="sldImg"/>
          </p:nvPr>
        </p:nvSpPr>
        <p:spPr>
          <a:ln/>
        </p:spPr>
      </p:sp>
      <p:sp>
        <p:nvSpPr>
          <p:cNvPr id="33075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30755" name="投影片編號版面配置區 3"/>
          <p:cNvSpPr>
            <a:spLocks noGrp="1"/>
          </p:cNvSpPr>
          <p:nvPr>
            <p:ph type="sldNum" sz="quarter" idx="5"/>
          </p:nvPr>
        </p:nvSpPr>
        <p:spPr>
          <a:noFill/>
        </p:spPr>
        <p:txBody>
          <a:bodyPr/>
          <a:lstStyle/>
          <a:p>
            <a:fld id="{80F7EA7A-5729-4B4E-8CB2-BCDC00FFE8CF}" type="slidenum">
              <a:rPr lang="en-US" altLang="zh-TW" smtClean="0">
                <a:ea typeface="新細明體" charset="-120"/>
              </a:rPr>
              <a:pPr/>
              <a:t>60</a:t>
            </a:fld>
            <a:endParaRPr lang="en-US" altLang="zh-TW" smtClean="0">
              <a:ea typeface="新細明體" charset="-120"/>
            </a:endParaRPr>
          </a:p>
        </p:txBody>
      </p:sp>
    </p:spTree>
    <p:extLst>
      <p:ext uri="{BB962C8B-B14F-4D97-AF65-F5344CB8AC3E}">
        <p14:creationId xmlns:p14="http://schemas.microsoft.com/office/powerpoint/2010/main" val="6640758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投影片圖像版面配置區 1"/>
          <p:cNvSpPr>
            <a:spLocks noGrp="1" noRot="1" noChangeAspect="1"/>
          </p:cNvSpPr>
          <p:nvPr>
            <p:ph type="sldImg"/>
          </p:nvPr>
        </p:nvSpPr>
        <p:spPr>
          <a:ln/>
        </p:spPr>
      </p:sp>
      <p:sp>
        <p:nvSpPr>
          <p:cNvPr id="33280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32803" name="投影片編號版面配置區 3"/>
          <p:cNvSpPr>
            <a:spLocks noGrp="1"/>
          </p:cNvSpPr>
          <p:nvPr>
            <p:ph type="sldNum" sz="quarter" idx="5"/>
          </p:nvPr>
        </p:nvSpPr>
        <p:spPr>
          <a:noFill/>
        </p:spPr>
        <p:txBody>
          <a:bodyPr/>
          <a:lstStyle/>
          <a:p>
            <a:fld id="{9498FBBA-068B-4520-988F-9FEF5183BFB6}" type="slidenum">
              <a:rPr lang="en-US" altLang="zh-TW" smtClean="0">
                <a:ea typeface="新細明體" charset="-120"/>
              </a:rPr>
              <a:pPr/>
              <a:t>61</a:t>
            </a:fld>
            <a:endParaRPr lang="en-US" altLang="zh-TW" smtClean="0">
              <a:ea typeface="新細明體" charset="-120"/>
            </a:endParaRPr>
          </a:p>
        </p:txBody>
      </p:sp>
    </p:spTree>
    <p:extLst>
      <p:ext uri="{BB962C8B-B14F-4D97-AF65-F5344CB8AC3E}">
        <p14:creationId xmlns:p14="http://schemas.microsoft.com/office/powerpoint/2010/main" val="23378460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投影片圖像版面配置區 1"/>
          <p:cNvSpPr>
            <a:spLocks noGrp="1" noRot="1" noChangeAspect="1"/>
          </p:cNvSpPr>
          <p:nvPr>
            <p:ph type="sldImg"/>
          </p:nvPr>
        </p:nvSpPr>
        <p:spPr>
          <a:ln/>
        </p:spPr>
      </p:sp>
      <p:sp>
        <p:nvSpPr>
          <p:cNvPr id="3348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34851" name="投影片編號版面配置區 3"/>
          <p:cNvSpPr>
            <a:spLocks noGrp="1"/>
          </p:cNvSpPr>
          <p:nvPr>
            <p:ph type="sldNum" sz="quarter" idx="5"/>
          </p:nvPr>
        </p:nvSpPr>
        <p:spPr>
          <a:noFill/>
        </p:spPr>
        <p:txBody>
          <a:bodyPr/>
          <a:lstStyle/>
          <a:p>
            <a:fld id="{5CFBFBFD-336C-4D4B-9243-6D6364E10C18}" type="slidenum">
              <a:rPr lang="en-US" altLang="zh-TW" smtClean="0">
                <a:ea typeface="新細明體" charset="-120"/>
              </a:rPr>
              <a:pPr/>
              <a:t>62</a:t>
            </a:fld>
            <a:endParaRPr lang="en-US" altLang="zh-TW" smtClean="0">
              <a:ea typeface="新細明體" charset="-120"/>
            </a:endParaRPr>
          </a:p>
        </p:txBody>
      </p:sp>
    </p:spTree>
    <p:extLst>
      <p:ext uri="{BB962C8B-B14F-4D97-AF65-F5344CB8AC3E}">
        <p14:creationId xmlns:p14="http://schemas.microsoft.com/office/powerpoint/2010/main" val="28819692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投影片圖像版面配置區 1"/>
          <p:cNvSpPr>
            <a:spLocks noGrp="1" noRot="1" noChangeAspect="1"/>
          </p:cNvSpPr>
          <p:nvPr>
            <p:ph type="sldImg"/>
          </p:nvPr>
        </p:nvSpPr>
        <p:spPr>
          <a:ln/>
        </p:spPr>
      </p:sp>
      <p:sp>
        <p:nvSpPr>
          <p:cNvPr id="34713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47139" name="投影片編號版面配置區 3"/>
          <p:cNvSpPr>
            <a:spLocks noGrp="1"/>
          </p:cNvSpPr>
          <p:nvPr>
            <p:ph type="sldNum" sz="quarter" idx="5"/>
          </p:nvPr>
        </p:nvSpPr>
        <p:spPr>
          <a:noFill/>
        </p:spPr>
        <p:txBody>
          <a:bodyPr/>
          <a:lstStyle/>
          <a:p>
            <a:fld id="{81D79685-564C-489E-A574-C1C0A1F84FF7}" type="slidenum">
              <a:rPr lang="en-US" altLang="zh-TW" smtClean="0">
                <a:ea typeface="新細明體" charset="-120"/>
              </a:rPr>
              <a:pPr/>
              <a:t>63</a:t>
            </a:fld>
            <a:endParaRPr lang="en-US" altLang="zh-TW" smtClean="0">
              <a:ea typeface="新細明體" charset="-120"/>
            </a:endParaRPr>
          </a:p>
        </p:txBody>
      </p:sp>
    </p:spTree>
    <p:extLst>
      <p:ext uri="{BB962C8B-B14F-4D97-AF65-F5344CB8AC3E}">
        <p14:creationId xmlns:p14="http://schemas.microsoft.com/office/powerpoint/2010/main" val="3648437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投影片圖像版面配置區 1"/>
          <p:cNvSpPr>
            <a:spLocks noGrp="1" noRot="1" noChangeAspect="1"/>
          </p:cNvSpPr>
          <p:nvPr>
            <p:ph type="sldImg"/>
          </p:nvPr>
        </p:nvSpPr>
        <p:spPr>
          <a:ln/>
        </p:spPr>
      </p:sp>
      <p:sp>
        <p:nvSpPr>
          <p:cNvPr id="34918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349187" name="投影片編號版面配置區 3"/>
          <p:cNvSpPr>
            <a:spLocks noGrp="1"/>
          </p:cNvSpPr>
          <p:nvPr>
            <p:ph type="sldNum" sz="quarter" idx="5"/>
          </p:nvPr>
        </p:nvSpPr>
        <p:spPr>
          <a:noFill/>
        </p:spPr>
        <p:txBody>
          <a:bodyPr/>
          <a:lstStyle/>
          <a:p>
            <a:fld id="{4BC45D47-F262-4986-9A12-F22917994B6D}" type="slidenum">
              <a:rPr lang="en-US" altLang="zh-TW" smtClean="0">
                <a:ea typeface="新細明體" charset="-120"/>
              </a:rPr>
              <a:pPr/>
              <a:t>64</a:t>
            </a:fld>
            <a:endParaRPr lang="en-US" altLang="zh-TW" smtClean="0">
              <a:ea typeface="新細明體" charset="-120"/>
            </a:endParaRPr>
          </a:p>
        </p:txBody>
      </p:sp>
    </p:spTree>
    <p:extLst>
      <p:ext uri="{BB962C8B-B14F-4D97-AF65-F5344CB8AC3E}">
        <p14:creationId xmlns:p14="http://schemas.microsoft.com/office/powerpoint/2010/main" val="273215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noTextEdit="1"/>
          </p:cNvSpPr>
          <p:nvPr>
            <p:ph type="sldImg"/>
          </p:nvPr>
        </p:nvSpPr>
        <p:spPr>
          <a:ln/>
        </p:spPr>
      </p:sp>
      <p:sp>
        <p:nvSpPr>
          <p:cNvPr id="2355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23555"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D2007EEA-04D0-4366-990E-01C5EF22E1F1}" type="slidenum">
              <a:rPr lang="en-US" altLang="zh-TW" sz="1300">
                <a:latin typeface="Times New Roman" pitchFamily="18" charset="0"/>
              </a:rPr>
              <a:pPr algn="r" defTabSz="904875"/>
              <a:t>6</a:t>
            </a:fld>
            <a:endParaRPr lang="en-US" altLang="zh-TW" sz="1300">
              <a:latin typeface="Times New Roman" pitchFamily="18" charset="0"/>
            </a:endParaRPr>
          </a:p>
        </p:txBody>
      </p:sp>
    </p:spTree>
    <p:extLst>
      <p:ext uri="{BB962C8B-B14F-4D97-AF65-F5344CB8AC3E}">
        <p14:creationId xmlns:p14="http://schemas.microsoft.com/office/powerpoint/2010/main" val="155592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a:ln/>
        </p:spPr>
      </p:sp>
      <p:sp>
        <p:nvSpPr>
          <p:cNvPr id="2560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25603" name="投影片編號版面配置區 3"/>
          <p:cNvSpPr txBox="1">
            <a:spLocks noGrp="1"/>
          </p:cNvSpPr>
          <p:nvPr/>
        </p:nvSpPr>
        <p:spPr bwMode="auto">
          <a:xfrm>
            <a:off x="3816350" y="9367838"/>
            <a:ext cx="2919413" cy="498475"/>
          </a:xfrm>
          <a:prstGeom prst="rect">
            <a:avLst/>
          </a:prstGeom>
          <a:noFill/>
          <a:ln w="9525">
            <a:noFill/>
            <a:miter lim="800000"/>
            <a:headEnd/>
            <a:tailEnd/>
          </a:ln>
        </p:spPr>
        <p:txBody>
          <a:bodyPr lIns="90557" tIns="45288" rIns="90557" bIns="45288" anchor="b"/>
          <a:lstStyle/>
          <a:p>
            <a:pPr algn="r" defTabSz="904875"/>
            <a:fld id="{9F9899EC-BE29-4F9E-9D24-86509C841FEC}" type="slidenum">
              <a:rPr lang="en-US" altLang="zh-TW" sz="1300">
                <a:latin typeface="Times New Roman" pitchFamily="18" charset="0"/>
              </a:rPr>
              <a:pPr algn="r" defTabSz="904875"/>
              <a:t>7</a:t>
            </a:fld>
            <a:endParaRPr lang="en-US" altLang="zh-TW" sz="1300">
              <a:latin typeface="Times New Roman" pitchFamily="18" charset="0"/>
            </a:endParaRPr>
          </a:p>
        </p:txBody>
      </p:sp>
    </p:spTree>
    <p:extLst>
      <p:ext uri="{BB962C8B-B14F-4D97-AF65-F5344CB8AC3E}">
        <p14:creationId xmlns:p14="http://schemas.microsoft.com/office/powerpoint/2010/main" val="364605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a:ln/>
        </p:spPr>
      </p:sp>
      <p:sp>
        <p:nvSpPr>
          <p:cNvPr id="27650"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27651" name="投影片編號版面配置區 3"/>
          <p:cNvSpPr>
            <a:spLocks noGrp="1"/>
          </p:cNvSpPr>
          <p:nvPr>
            <p:ph type="sldNum" sz="quarter" idx="5"/>
          </p:nvPr>
        </p:nvSpPr>
        <p:spPr>
          <a:noFill/>
        </p:spPr>
        <p:txBody>
          <a:bodyPr/>
          <a:lstStyle/>
          <a:p>
            <a:fld id="{38F9D125-82F9-4E37-BE1F-C07D7062837C}" type="slidenum">
              <a:rPr lang="en-US" altLang="zh-TW" smtClean="0">
                <a:ea typeface="新細明體" charset="-120"/>
              </a:rPr>
              <a:pPr/>
              <a:t>8</a:t>
            </a:fld>
            <a:endParaRPr lang="en-US" altLang="zh-TW" smtClean="0">
              <a:ea typeface="新細明體" charset="-120"/>
            </a:endParaRPr>
          </a:p>
        </p:txBody>
      </p:sp>
    </p:spTree>
    <p:extLst>
      <p:ext uri="{BB962C8B-B14F-4D97-AF65-F5344CB8AC3E}">
        <p14:creationId xmlns:p14="http://schemas.microsoft.com/office/powerpoint/2010/main" val="3453252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pic>
        <p:nvPicPr>
          <p:cNvPr id="4" name="Picture 35" descr="綠草原_1"/>
          <p:cNvPicPr>
            <a:picLocks noChangeAspect="1" noChangeArrowheads="1"/>
          </p:cNvPicPr>
          <p:nvPr/>
        </p:nvPicPr>
        <p:blipFill>
          <a:blip r:embed="rId2" cstate="print"/>
          <a:srcRect/>
          <a:stretch>
            <a:fillRect/>
          </a:stretch>
        </p:blipFill>
        <p:spPr bwMode="auto">
          <a:xfrm>
            <a:off x="0" y="5764213"/>
            <a:ext cx="9144000" cy="1093787"/>
          </a:xfrm>
          <a:prstGeom prst="rect">
            <a:avLst/>
          </a:prstGeom>
          <a:noFill/>
          <a:ln w="9525">
            <a:noFill/>
            <a:miter lim="800000"/>
            <a:headEnd/>
            <a:tailEnd/>
          </a:ln>
        </p:spPr>
      </p:pic>
      <p:pic>
        <p:nvPicPr>
          <p:cNvPr id="5" name="Picture 32" descr="PCC_3_透明底"/>
          <p:cNvPicPr>
            <a:picLocks noChangeAspect="1" noChangeArrowheads="1"/>
          </p:cNvPicPr>
          <p:nvPr/>
        </p:nvPicPr>
        <p:blipFill>
          <a:blip r:embed="rId3" cstate="print"/>
          <a:srcRect/>
          <a:stretch>
            <a:fillRect/>
          </a:stretch>
        </p:blipFill>
        <p:spPr bwMode="auto">
          <a:xfrm>
            <a:off x="7472363" y="28575"/>
            <a:ext cx="1633537" cy="252413"/>
          </a:xfrm>
          <a:prstGeom prst="rect">
            <a:avLst/>
          </a:prstGeom>
          <a:noFill/>
          <a:ln w="9525">
            <a:noFill/>
            <a:miter lim="800000"/>
            <a:headEnd/>
            <a:tailEnd/>
          </a:ln>
        </p:spPr>
      </p:pic>
      <p:sp>
        <p:nvSpPr>
          <p:cNvPr id="1027" name="Rectangle 3"/>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mtClean="0">
                <a:effectLst/>
              </a:defRPr>
            </a:lvl1pPr>
          </a:lstStyle>
          <a:p>
            <a:r>
              <a:rPr lang="zh-TW" altLang="en-US" smtClean="0"/>
              <a:t>按一下以編輯母片副標題樣式</a:t>
            </a:r>
          </a:p>
        </p:txBody>
      </p:sp>
      <p:sp>
        <p:nvSpPr>
          <p:cNvPr id="1042" name="Rectangle 18"/>
          <p:cNvSpPr>
            <a:spLocks noGrp="1" noChangeArrowheads="1"/>
          </p:cNvSpPr>
          <p:nvPr>
            <p:ph type="title"/>
          </p:nvPr>
        </p:nvSpPr>
        <p:spPr>
          <a:xfrm>
            <a:off x="685800" y="2130425"/>
            <a:ext cx="7772400" cy="1470025"/>
          </a:xfrm>
        </p:spPr>
        <p:txBody>
          <a:bodyPr/>
          <a:lstStyle>
            <a:lvl1pPr>
              <a:defRPr smtClean="0"/>
            </a:lvl1pPr>
          </a:lstStyle>
          <a:p>
            <a:r>
              <a:rPr lang="zh-TW" altLang="en-US" smtClean="0"/>
              <a:t>按一下以編輯母片標題樣式</a:t>
            </a:r>
            <a:endParaRPr lang="zh-TW" altLang="zh-TW"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35" descr="綠草原_1"/>
          <p:cNvPicPr>
            <a:picLocks noChangeAspect="1" noChangeArrowheads="1"/>
          </p:cNvPicPr>
          <p:nvPr userDrawn="1"/>
        </p:nvPicPr>
        <p:blipFill>
          <a:blip r:embed="rId2" cstate="print"/>
          <a:srcRect/>
          <a:stretch>
            <a:fillRect/>
          </a:stretch>
        </p:blipFill>
        <p:spPr bwMode="auto">
          <a:xfrm>
            <a:off x="0" y="5764213"/>
            <a:ext cx="9144000" cy="1093787"/>
          </a:xfrm>
          <a:prstGeom prst="rect">
            <a:avLst/>
          </a:prstGeom>
          <a:noFill/>
          <a:ln w="9525">
            <a:noFill/>
            <a:miter lim="800000"/>
            <a:headEnd/>
            <a:tailEnd/>
          </a:ln>
        </p:spPr>
      </p:pic>
      <p:sp>
        <p:nvSpPr>
          <p:cNvPr id="1027" name="Rectangle 3"/>
          <p:cNvSpPr>
            <a:spLocks noGrp="1" noChangeArrowheads="1"/>
          </p:cNvSpPr>
          <p:nvPr>
            <p:ph type="subTitle" idx="1"/>
          </p:nvPr>
        </p:nvSpPr>
        <p:spPr>
          <a:xfrm>
            <a:off x="1371600" y="4310063"/>
            <a:ext cx="6400800" cy="1328737"/>
          </a:xfrm>
          <a:noFill/>
          <a:ln>
            <a:miter lim="800000"/>
            <a:headEnd/>
            <a:tailEnd/>
          </a:ln>
        </p:spPr>
        <p:txBody>
          <a:bodyPr anchor="ctr"/>
          <a:lstStyle>
            <a:lvl1pPr marL="0" indent="0" algn="ctr">
              <a:spcBef>
                <a:spcPct val="0"/>
              </a:spcBef>
              <a:buFont typeface="Wingdings" pitchFamily="2" charset="2"/>
              <a:buNone/>
              <a:defRPr smtClean="0">
                <a:effectLst/>
              </a:defRPr>
            </a:lvl1pPr>
          </a:lstStyle>
          <a:p>
            <a:r>
              <a:rPr lang="zh-TW" altLang="en-US" smtClean="0"/>
              <a:t>按一下以編輯母片副標題樣式</a:t>
            </a:r>
          </a:p>
        </p:txBody>
      </p:sp>
      <p:sp>
        <p:nvSpPr>
          <p:cNvPr id="1042" name="Rectangle 18"/>
          <p:cNvSpPr>
            <a:spLocks noGrp="1" noChangeArrowheads="1"/>
          </p:cNvSpPr>
          <p:nvPr>
            <p:ph type="title"/>
          </p:nvPr>
        </p:nvSpPr>
        <p:spPr>
          <a:xfrm>
            <a:off x="685800" y="1606550"/>
            <a:ext cx="7772400" cy="1931988"/>
          </a:xfrm>
          <a:extLst/>
        </p:spPr>
        <p:txBody>
          <a:bodyPr/>
          <a:lstStyle>
            <a:lvl1pPr>
              <a:defRPr b="1" smtClean="0"/>
            </a:lvl1pPr>
          </a:lstStyle>
          <a:p>
            <a:r>
              <a:rPr lang="zh-TW" altLang="en-US" smtClean="0"/>
              <a:t>按一下以編輯母片標題樣式</a:t>
            </a:r>
          </a:p>
        </p:txBody>
      </p:sp>
      <p:sp>
        <p:nvSpPr>
          <p:cNvPr id="5" name="Rectangle 9"/>
          <p:cNvSpPr>
            <a:spLocks noGrp="1" noChangeArrowheads="1"/>
          </p:cNvSpPr>
          <p:nvPr>
            <p:ph type="sldNum" sz="quarter" idx="10"/>
          </p:nvPr>
        </p:nvSpPr>
        <p:spPr>
          <a:xfrm>
            <a:off x="8602663" y="6410325"/>
            <a:ext cx="503237" cy="360363"/>
          </a:xfrm>
        </p:spPr>
        <p:txBody>
          <a:bodyPr/>
          <a:lstStyle>
            <a:lvl1pPr>
              <a:defRPr>
                <a:ea typeface="新細明體" charset="-120"/>
              </a:defRPr>
            </a:lvl1pPr>
          </a:lstStyle>
          <a:p>
            <a:pPr>
              <a:defRPr/>
            </a:pPr>
            <a:fld id="{CE2AB2EE-4E1C-4D96-8110-C0362957129E}"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2"/>
          <p:cNvSpPr>
            <a:spLocks noGrp="1" noChangeArrowheads="1"/>
          </p:cNvSpPr>
          <p:nvPr>
            <p:ph type="sldNum" sz="quarter" idx="10"/>
          </p:nvPr>
        </p:nvSpPr>
        <p:spPr>
          <a:ln/>
        </p:spPr>
        <p:txBody>
          <a:bodyPr/>
          <a:lstStyle>
            <a:lvl1pPr>
              <a:defRPr/>
            </a:lvl1pPr>
          </a:lstStyle>
          <a:p>
            <a:pPr>
              <a:defRPr/>
            </a:pPr>
            <a:fld id="{C60B4066-7968-4AA4-B1AF-C2EE95972FFB}" type="slidenum">
              <a:rPr lang="en-US" altLang="zh-TW"/>
              <a:pPr>
                <a:defRPr/>
              </a:pPr>
              <a:t>‹#›</a:t>
            </a:fld>
            <a:endParaRPr lang="en-US" altLang="zh-TW"/>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327150"/>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6613" y="1327150"/>
            <a:ext cx="4040187"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2"/>
          <p:cNvSpPr>
            <a:spLocks noGrp="1" noChangeArrowheads="1"/>
          </p:cNvSpPr>
          <p:nvPr>
            <p:ph type="sldNum" sz="quarter" idx="10"/>
          </p:nvPr>
        </p:nvSpPr>
        <p:spPr>
          <a:ln/>
        </p:spPr>
        <p:txBody>
          <a:bodyPr/>
          <a:lstStyle>
            <a:lvl1pPr>
              <a:defRPr/>
            </a:lvl1pPr>
          </a:lstStyle>
          <a:p>
            <a:pPr>
              <a:defRPr/>
            </a:pPr>
            <a:fld id="{23E29AA1-F94A-4B97-8757-06C153C92DC6}" type="slidenum">
              <a:rPr lang="en-US" altLang="zh-TW"/>
              <a:pPr>
                <a:defRPr/>
              </a:pPr>
              <a:t>‹#›</a:t>
            </a:fld>
            <a:endParaRPr lang="en-US" altLang="zh-TW"/>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B1A45181-AF8C-46FB-82C2-A5C5FE91E0E2}" type="slidenum">
              <a:rPr lang="en-US" altLang="zh-TW"/>
              <a:pPr>
                <a:defRPr/>
              </a:pPr>
              <a:t>‹#›</a:t>
            </a:fld>
            <a:endParaRPr lang="en-US" altLang="zh-TW"/>
          </a:p>
        </p:txBody>
      </p:sp>
      <p:sp>
        <p:nvSpPr>
          <p:cNvPr id="3" name="Rectangle 29"/>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5613" y="1193800"/>
            <a:ext cx="4038600" cy="48466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6613" y="1193800"/>
            <a:ext cx="4040187" cy="48466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2"/>
          <p:cNvSpPr>
            <a:spLocks noGrp="1" noChangeArrowheads="1"/>
          </p:cNvSpPr>
          <p:nvPr>
            <p:ph type="sldNum" sz="quarter" idx="10"/>
          </p:nvPr>
        </p:nvSpPr>
        <p:spPr>
          <a:ln/>
        </p:spPr>
        <p:txBody>
          <a:bodyPr/>
          <a:lstStyle>
            <a:lvl1pPr>
              <a:defRPr/>
            </a:lvl1pPr>
          </a:lstStyle>
          <a:p>
            <a:pPr>
              <a:defRPr/>
            </a:pPr>
            <a:fld id="{BE6749AA-EC88-4F56-8CE4-36DD9D2BCF83}" type="slidenum">
              <a:rPr lang="en-US" altLang="zh-TW"/>
              <a:pPr>
                <a:defRPr/>
              </a:pPr>
              <a:t>‹#›</a:t>
            </a:fld>
            <a:endParaRPr lang="en-US" altLang="zh-TW"/>
          </a:p>
        </p:txBody>
      </p:sp>
      <p:sp>
        <p:nvSpPr>
          <p:cNvPr id="6" name="Rectangle 29"/>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Rectangle 22"/>
          <p:cNvSpPr>
            <a:spLocks noGrp="1" noChangeArrowheads="1"/>
          </p:cNvSpPr>
          <p:nvPr>
            <p:ph type="sldNum" sz="quarter" idx="10"/>
          </p:nvPr>
        </p:nvSpPr>
        <p:spPr>
          <a:ln/>
        </p:spPr>
        <p:txBody>
          <a:bodyPr/>
          <a:lstStyle>
            <a:lvl1pPr>
              <a:defRPr/>
            </a:lvl1pPr>
          </a:lstStyle>
          <a:p>
            <a:pPr>
              <a:defRPr/>
            </a:pPr>
            <a:fld id="{F715799D-7E5F-49E4-9B00-1EC252BA9A43}" type="slidenum">
              <a:rPr lang="en-US" altLang="zh-TW"/>
              <a:pPr>
                <a:defRPr/>
              </a:pPr>
              <a:t>‹#›</a:t>
            </a:fld>
            <a:endParaRPr lang="en-US" altLang="zh-TW"/>
          </a:p>
        </p:txBody>
      </p:sp>
      <p:sp>
        <p:nvSpPr>
          <p:cNvPr id="4" name="Rectangle 29"/>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5613" y="225425"/>
            <a:ext cx="8231187" cy="76358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5613" y="1193800"/>
            <a:ext cx="8231187" cy="4846638"/>
          </a:xfrm>
        </p:spPr>
        <p:txBody>
          <a:bodyPr/>
          <a:lstStyle/>
          <a:p>
            <a:pPr lvl="0"/>
            <a:endParaRPr lang="zh-TW" altLang="en-US" noProof="0"/>
          </a:p>
        </p:txBody>
      </p:sp>
      <p:sp>
        <p:nvSpPr>
          <p:cNvPr id="4" name="Rectangle 22"/>
          <p:cNvSpPr>
            <a:spLocks noGrp="1" noChangeArrowheads="1"/>
          </p:cNvSpPr>
          <p:nvPr>
            <p:ph type="sldNum" sz="quarter" idx="10"/>
          </p:nvPr>
        </p:nvSpPr>
        <p:spPr>
          <a:ln/>
        </p:spPr>
        <p:txBody>
          <a:bodyPr/>
          <a:lstStyle>
            <a:lvl1pPr>
              <a:defRPr/>
            </a:lvl1pPr>
          </a:lstStyle>
          <a:p>
            <a:pPr>
              <a:defRPr/>
            </a:pPr>
            <a:fld id="{5C2BF987-599E-4E72-A8C8-C6A3BA24B631}" type="slidenum">
              <a:rPr lang="en-US" altLang="zh-TW"/>
              <a:pPr>
                <a:defRPr/>
              </a:pPr>
              <a:t>‹#›</a:t>
            </a:fld>
            <a:endParaRPr lang="en-US" altLang="zh-TW"/>
          </a:p>
        </p:txBody>
      </p:sp>
      <p:sp>
        <p:nvSpPr>
          <p:cNvPr id="5" name="Rectangle 29"/>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綠草原_1"/>
          <p:cNvPicPr>
            <a:picLocks noChangeAspect="1" noChangeArrowheads="1"/>
          </p:cNvPicPr>
          <p:nvPr/>
        </p:nvPicPr>
        <p:blipFill>
          <a:blip r:embed="rId10" cstate="print"/>
          <a:srcRect/>
          <a:stretch>
            <a:fillRect/>
          </a:stretch>
        </p:blipFill>
        <p:spPr bwMode="auto">
          <a:xfrm>
            <a:off x="0" y="5764213"/>
            <a:ext cx="9144000" cy="1093787"/>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5613" y="1193800"/>
            <a:ext cx="8231187" cy="4846638"/>
          </a:xfrm>
          <a:prstGeom prst="rect">
            <a:avLst/>
          </a:prstGeom>
          <a:noFill/>
          <a:ln>
            <a:noFill/>
          </a:ln>
          <a:effectLst/>
          <a:extLst/>
        </p:spPr>
        <p:txBody>
          <a:bodyPr vert="horz" wrap="square" lIns="18000" tIns="0" rIns="18000" bIns="0" numCol="1" anchor="t" anchorCtr="0" compatLnSpc="1">
            <a:prstTxWarp prst="textNoShape">
              <a:avLst/>
            </a:prstTxWarp>
          </a:bodyPr>
          <a:lstStyle/>
          <a:p>
            <a:pPr lvl="0"/>
            <a:r>
              <a:rPr lang="zh-TW" altLang="en-US" smtClean="0"/>
              <a:t>按一下以編輯母片</a:t>
            </a:r>
          </a:p>
          <a:p>
            <a:pPr lvl="1"/>
            <a:endParaRPr lang="zh-TW" altLang="en-US" smtClean="0"/>
          </a:p>
        </p:txBody>
      </p:sp>
      <p:sp>
        <p:nvSpPr>
          <p:cNvPr id="1042" name="Rectangle 18"/>
          <p:cNvSpPr>
            <a:spLocks noGrp="1" noChangeArrowheads="1"/>
          </p:cNvSpPr>
          <p:nvPr>
            <p:ph type="title"/>
          </p:nvPr>
        </p:nvSpPr>
        <p:spPr bwMode="auto">
          <a:xfrm>
            <a:off x="455613" y="225425"/>
            <a:ext cx="8231187" cy="763588"/>
          </a:xfrm>
          <a:prstGeom prst="rect">
            <a:avLst/>
          </a:prstGeom>
          <a:noFill/>
          <a:ln>
            <a:noFill/>
          </a:ln>
          <a:effectLst/>
          <a:ex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endParaRPr lang="zh-TW" altLang="zh-TW" smtClean="0"/>
          </a:p>
        </p:txBody>
      </p:sp>
      <p:sp>
        <p:nvSpPr>
          <p:cNvPr id="1029" name="矩形 5"/>
          <p:cNvSpPr>
            <a:spLocks noChangeArrowheads="1"/>
          </p:cNvSpPr>
          <p:nvPr/>
        </p:nvSpPr>
        <p:spPr bwMode="auto">
          <a:xfrm>
            <a:off x="0" y="996950"/>
            <a:ext cx="9140825" cy="46038"/>
          </a:xfrm>
          <a:prstGeom prst="rect">
            <a:avLst/>
          </a:prstGeom>
          <a:gradFill rotWithShape="0">
            <a:gsLst>
              <a:gs pos="0">
                <a:srgbClr val="156B13"/>
              </a:gs>
              <a:gs pos="50000">
                <a:srgbClr val="9CB86E"/>
              </a:gs>
              <a:gs pos="100000">
                <a:srgbClr val="DDEBCF"/>
              </a:gs>
            </a:gsLst>
            <a:lin ang="5400000"/>
          </a:gradFill>
          <a:ln w="9525" algn="ctr">
            <a:noFill/>
            <a:round/>
            <a:headEnd/>
            <a:tailEnd type="arrow" w="med" len="med"/>
          </a:ln>
        </p:spPr>
        <p:txBody>
          <a:bodyPr/>
          <a:lstStyle/>
          <a:p>
            <a:pPr>
              <a:spcBef>
                <a:spcPct val="20000"/>
              </a:spcBef>
              <a:buClr>
                <a:srgbClr val="0000FF"/>
              </a:buClr>
              <a:buFont typeface="Wingdings" pitchFamily="2" charset="2"/>
              <a:buChar char="¢"/>
              <a:defRPr/>
            </a:pPr>
            <a:endParaRPr kumimoji="0" lang="zh-TW" altLang="en-US" sz="1600" b="1">
              <a:latin typeface="Arial" charset="0"/>
              <a:ea typeface="華康中黑體" pitchFamily="49" charset="-120"/>
            </a:endParaRPr>
          </a:p>
        </p:txBody>
      </p:sp>
      <p:sp>
        <p:nvSpPr>
          <p:cNvPr id="1046" name="Rectangle 22"/>
          <p:cNvSpPr>
            <a:spLocks noGrp="1" noChangeArrowheads="1"/>
          </p:cNvSpPr>
          <p:nvPr>
            <p:ph type="sldNum" sz="quarter" idx="4"/>
          </p:nvPr>
        </p:nvSpPr>
        <p:spPr bwMode="auto">
          <a:xfrm>
            <a:off x="8564563" y="6435725"/>
            <a:ext cx="503237" cy="360363"/>
          </a:xfrm>
          <a:prstGeom prst="rect">
            <a:avLst/>
          </a:prstGeom>
          <a:noFill/>
          <a:ln w="9525" algn="ctr">
            <a:noFill/>
            <a:miter lim="800000"/>
            <a:headEnd/>
            <a:tailEnd/>
          </a:ln>
          <a:effectLst/>
        </p:spPr>
        <p:txBody>
          <a:bodyPr vert="horz" wrap="square" lIns="18000" tIns="0" rIns="18000" bIns="0" numCol="1" anchor="b" anchorCtr="0" compatLnSpc="1">
            <a:prstTxWarp prst="textNoShape">
              <a:avLst/>
            </a:prstTxWarp>
          </a:bodyPr>
          <a:lstStyle>
            <a:lvl1pPr algn="r">
              <a:buClr>
                <a:srgbClr val="0000FF"/>
              </a:buClr>
              <a:buFontTx/>
              <a:buNone/>
              <a:defRPr kumimoji="0" sz="1200">
                <a:effectLst/>
                <a:latin typeface="Baskerville Old Face" pitchFamily="18" charset="0"/>
                <a:ea typeface="新細明體" pitchFamily="18" charset="-120"/>
              </a:defRPr>
            </a:lvl1pPr>
          </a:lstStyle>
          <a:p>
            <a:pPr>
              <a:defRPr/>
            </a:pPr>
            <a:fld id="{778D5393-A297-4BE0-AB77-0DAE6A57D481}" type="slidenum">
              <a:rPr lang="en-US" altLang="zh-TW"/>
              <a:pPr>
                <a:defRPr/>
              </a:pPr>
              <a:t>‹#›</a:t>
            </a:fld>
            <a:endParaRPr lang="en-US" altLang="zh-TW"/>
          </a:p>
        </p:txBody>
      </p:sp>
      <p:sp>
        <p:nvSpPr>
          <p:cNvPr id="1053" name="Rectangle 29"/>
          <p:cNvSpPr>
            <a:spLocks noGrp="1" noChangeArrowheads="1"/>
          </p:cNvSpPr>
          <p:nvPr>
            <p:ph type="ftr" sz="quarter" idx="3"/>
          </p:nvPr>
        </p:nvSpPr>
        <p:spPr bwMode="auto">
          <a:xfrm>
            <a:off x="142875" y="6572250"/>
            <a:ext cx="2533650" cy="219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20000"/>
              </a:spcBef>
              <a:buClr>
                <a:srgbClr val="0000FF"/>
              </a:buClr>
              <a:buFont typeface="Wingdings" pitchFamily="2" charset="2"/>
              <a:buNone/>
              <a:defRPr kumimoji="0" sz="1000" i="1">
                <a:solidFill>
                  <a:srgbClr val="777777"/>
                </a:solidFill>
                <a:ea typeface="華康談楷體W5" pitchFamily="65" charset="-120"/>
              </a:defRPr>
            </a:lvl1pPr>
          </a:lstStyle>
          <a:p>
            <a:pPr>
              <a:defRPr/>
            </a:pPr>
            <a:endParaRPr lang="en-US" altLang="zh-TW"/>
          </a:p>
        </p:txBody>
      </p:sp>
      <p:pic>
        <p:nvPicPr>
          <p:cNvPr id="1032" name="Picture 32" descr="PCC_3_透明底"/>
          <p:cNvPicPr>
            <a:picLocks noChangeAspect="1" noChangeArrowheads="1"/>
          </p:cNvPicPr>
          <p:nvPr/>
        </p:nvPicPr>
        <p:blipFill>
          <a:blip r:embed="rId11" cstate="print"/>
          <a:srcRect/>
          <a:stretch>
            <a:fillRect/>
          </a:stretch>
        </p:blipFill>
        <p:spPr bwMode="auto">
          <a:xfrm>
            <a:off x="7472363" y="28575"/>
            <a:ext cx="1633537" cy="252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78" r:id="rId3"/>
    <p:sldLayoutId id="2147483677" r:id="rId4"/>
    <p:sldLayoutId id="2147483676" r:id="rId5"/>
    <p:sldLayoutId id="2147483675" r:id="rId6"/>
    <p:sldLayoutId id="2147483674" r:id="rId7"/>
    <p:sldLayoutId id="2147483673" r:id="rId8"/>
  </p:sldLayoutIdLst>
  <p:hf hdr="0" ftr="0" dt="0"/>
  <p:txStyles>
    <p:titleStyle>
      <a:lvl1pPr algn="ctr" rtl="0" eaLnBrk="0" fontAlgn="base" hangingPunct="0">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1pPr>
      <a:lvl2pPr algn="ctr" rtl="0" eaLnBrk="0" fontAlgn="base" hangingPunct="0">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2pPr>
      <a:lvl3pPr algn="ctr" rtl="0" eaLnBrk="0" fontAlgn="base" hangingPunct="0">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3pPr>
      <a:lvl4pPr algn="ctr" rtl="0" eaLnBrk="0" fontAlgn="base" hangingPunct="0">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4pPr>
      <a:lvl5pPr algn="ctr" rtl="0" eaLnBrk="0" fontAlgn="base" hangingPunct="0">
        <a:spcBef>
          <a:spcPct val="0"/>
        </a:spcBef>
        <a:spcAft>
          <a:spcPct val="0"/>
        </a:spcAft>
        <a:defRPr kumimoji="1" sz="4800">
          <a:solidFill>
            <a:srgbClr val="993300"/>
          </a:solidFill>
          <a:effectLst>
            <a:outerShdw blurRad="38100" dist="38100" dir="2700000" algn="tl">
              <a:srgbClr val="C0C0C0"/>
            </a:outerShdw>
          </a:effectLst>
          <a:latin typeface="Baskerville Old Face" pitchFamily="18" charset="0"/>
          <a:ea typeface="全真疊黑體" pitchFamily="49" charset="-120"/>
          <a:cs typeface="全真疊黑體"/>
        </a:defRPr>
      </a:lvl5pPr>
      <a:lvl6pPr marL="457200" algn="ctr" rtl="0" fontAlgn="base">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6pPr>
      <a:lvl7pPr marL="914400" algn="ctr" rtl="0" fontAlgn="base">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7pPr>
      <a:lvl8pPr marL="1371600" algn="ctr" rtl="0" fontAlgn="base">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8pPr>
      <a:lvl9pPr marL="1828800" algn="ctr" rtl="0" fontAlgn="base">
        <a:spcBef>
          <a:spcPct val="0"/>
        </a:spcBef>
        <a:spcAft>
          <a:spcPct val="0"/>
        </a:spcAft>
        <a:defRPr kumimoji="1" sz="4800">
          <a:solidFill>
            <a:srgbClr val="993300"/>
          </a:solidFill>
          <a:effectLst>
            <a:outerShdw blurRad="38100" dist="38100" dir="2700000" algn="tl">
              <a:srgbClr val="C0C0C0"/>
            </a:outerShdw>
          </a:effectLst>
          <a:latin typeface="Arial Narrow" pitchFamily="34" charset="0"/>
          <a:ea typeface="全真疊圓體" pitchFamily="49" charset="-120"/>
        </a:defRPr>
      </a:lvl9pPr>
    </p:titleStyle>
    <p:bodyStyle>
      <a:lvl1pPr marL="442913" indent="-442913" algn="l" rtl="0" eaLnBrk="0" fontAlgn="base" hangingPunct="0">
        <a:lnSpc>
          <a:spcPct val="90000"/>
        </a:lnSpc>
        <a:spcBef>
          <a:spcPct val="50000"/>
        </a:spcBef>
        <a:spcAft>
          <a:spcPct val="0"/>
        </a:spcAft>
        <a:buFont typeface="Wingdings" pitchFamily="2" charset="2"/>
        <a:buChar char="n"/>
        <a:defRPr kumimoji="1" sz="3200" b="1">
          <a:solidFill>
            <a:srgbClr val="000066"/>
          </a:solidFill>
          <a:effectLst>
            <a:outerShdw blurRad="38100" dist="38100" dir="2700000" algn="tl">
              <a:srgbClr val="C0C0C0"/>
            </a:outerShdw>
          </a:effectLst>
          <a:latin typeface="Baskerville Old Face" pitchFamily="18" charset="0"/>
          <a:ea typeface="華康魏碑體" pitchFamily="65" charset="-120"/>
          <a:cs typeface="華康魏碑體" pitchFamily="65" charset="-120"/>
        </a:defRPr>
      </a:lvl1pPr>
      <a:lvl2pPr marL="908050" indent="-285750" algn="l" rtl="0" eaLnBrk="0" fontAlgn="base" hangingPunct="0">
        <a:spcBef>
          <a:spcPct val="20000"/>
        </a:spcBef>
        <a:spcAft>
          <a:spcPct val="0"/>
        </a:spcAft>
        <a:buChar char="–"/>
        <a:defRPr kumimoji="1" sz="2800" b="1">
          <a:solidFill>
            <a:srgbClr val="000066"/>
          </a:solidFill>
          <a:latin typeface="Baskerville Old Face" pitchFamily="18" charset="0"/>
          <a:ea typeface="華康魏碑體" pitchFamily="65" charset="-120"/>
          <a:cs typeface="華康魏碑體" pitchFamily="65" charset="-120"/>
        </a:defRPr>
      </a:lvl2pPr>
      <a:lvl3pPr marL="1316038" indent="-228600" algn="l" rtl="0" eaLnBrk="0" fontAlgn="base" hangingPunct="0">
        <a:spcBef>
          <a:spcPct val="20000"/>
        </a:spcBef>
        <a:spcAft>
          <a:spcPct val="0"/>
        </a:spcAft>
        <a:buFont typeface="Wingdings" pitchFamily="2" charset="2"/>
        <a:buChar char="§"/>
        <a:defRPr kumimoji="1" sz="2400">
          <a:solidFill>
            <a:srgbClr val="000066"/>
          </a:solidFill>
          <a:latin typeface="+mn-lt"/>
          <a:ea typeface="標楷體" pitchFamily="65" charset="-120"/>
          <a:cs typeface="華康魏碑體" pitchFamily="65" charset="-120"/>
        </a:defRPr>
      </a:lvl3pPr>
      <a:lvl4pPr marL="1724025" indent="-228600" algn="l" rtl="0" eaLnBrk="0" fontAlgn="base" hangingPunct="0">
        <a:spcBef>
          <a:spcPct val="20000"/>
        </a:spcBef>
        <a:spcAft>
          <a:spcPct val="0"/>
        </a:spcAft>
        <a:buChar char="–"/>
        <a:defRPr kumimoji="1" sz="2000">
          <a:solidFill>
            <a:srgbClr val="000066"/>
          </a:solidFill>
          <a:latin typeface="+mn-lt"/>
          <a:ea typeface="標楷體" pitchFamily="65" charset="-120"/>
          <a:cs typeface="華康魏碑體" pitchFamily="65" charset="-120"/>
        </a:defRPr>
      </a:lvl4pPr>
      <a:lvl5pPr marL="2132013" indent="-228600" algn="l" rtl="0" eaLnBrk="0" fontAlgn="base" hangingPunct="0">
        <a:spcBef>
          <a:spcPct val="20000"/>
        </a:spcBef>
        <a:spcAft>
          <a:spcPct val="0"/>
        </a:spcAft>
        <a:buChar char="»"/>
        <a:defRPr kumimoji="1" sz="2000">
          <a:solidFill>
            <a:srgbClr val="000066"/>
          </a:solidFill>
          <a:latin typeface="+mn-lt"/>
          <a:ea typeface="標楷體" pitchFamily="65" charset="-120"/>
          <a:cs typeface="華康魏碑體" pitchFamily="65" charset="-120"/>
        </a:defRPr>
      </a:lvl5pPr>
      <a:lvl6pPr marL="2589213" indent="-228600" algn="l" rtl="0" fontAlgn="base">
        <a:spcBef>
          <a:spcPct val="20000"/>
        </a:spcBef>
        <a:spcAft>
          <a:spcPct val="0"/>
        </a:spcAft>
        <a:buChar char="»"/>
        <a:defRPr kumimoji="1" sz="2000">
          <a:solidFill>
            <a:srgbClr val="000066"/>
          </a:solidFill>
          <a:latin typeface="+mn-lt"/>
          <a:ea typeface="標楷體" pitchFamily="65" charset="-120"/>
        </a:defRPr>
      </a:lvl6pPr>
      <a:lvl7pPr marL="3046413" indent="-228600" algn="l" rtl="0" fontAlgn="base">
        <a:spcBef>
          <a:spcPct val="20000"/>
        </a:spcBef>
        <a:spcAft>
          <a:spcPct val="0"/>
        </a:spcAft>
        <a:buChar char="»"/>
        <a:defRPr kumimoji="1" sz="2000">
          <a:solidFill>
            <a:srgbClr val="000066"/>
          </a:solidFill>
          <a:latin typeface="+mn-lt"/>
          <a:ea typeface="標楷體" pitchFamily="65" charset="-120"/>
        </a:defRPr>
      </a:lvl7pPr>
      <a:lvl8pPr marL="3503613" indent="-228600" algn="l" rtl="0" fontAlgn="base">
        <a:spcBef>
          <a:spcPct val="20000"/>
        </a:spcBef>
        <a:spcAft>
          <a:spcPct val="0"/>
        </a:spcAft>
        <a:buChar char="»"/>
        <a:defRPr kumimoji="1" sz="2000">
          <a:solidFill>
            <a:srgbClr val="000066"/>
          </a:solidFill>
          <a:latin typeface="+mn-lt"/>
          <a:ea typeface="標楷體" pitchFamily="65" charset="-120"/>
        </a:defRPr>
      </a:lvl8pPr>
      <a:lvl9pPr marL="3960813" indent="-228600" algn="l" rtl="0" fontAlgn="base">
        <a:spcBef>
          <a:spcPct val="20000"/>
        </a:spcBef>
        <a:spcAft>
          <a:spcPct val="0"/>
        </a:spcAft>
        <a:buChar char="»"/>
        <a:defRPr kumimoji="1" sz="2000">
          <a:solidFill>
            <a:srgbClr val="000066"/>
          </a:solidFill>
          <a:latin typeface="+mn-lt"/>
          <a:ea typeface="標楷體" pitchFamily="65"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ubTitle" idx="1"/>
          </p:nvPr>
        </p:nvSpPr>
        <p:spPr>
          <a:xfrm>
            <a:off x="1371600" y="4013200"/>
            <a:ext cx="6400800" cy="1625600"/>
          </a:xfrm>
          <a:ln/>
        </p:spPr>
        <p:txBody>
          <a:bodyPr/>
          <a:lstStyle/>
          <a:p>
            <a:r>
              <a:rPr lang="zh-TW" altLang="en-US">
                <a:latin typeface="標楷體" pitchFamily="65" charset="-120"/>
                <a:ea typeface="標楷體" pitchFamily="65" charset="-120"/>
                <a:cs typeface="華康魏碑體"/>
                <a:sym typeface="Wingdings" pitchFamily="2" charset="2"/>
              </a:rPr>
              <a:t>行政院公共工程委員會</a:t>
            </a:r>
            <a:endParaRPr lang="en-US" altLang="zh-TW">
              <a:latin typeface="標楷體" pitchFamily="65" charset="-120"/>
              <a:ea typeface="標楷體" pitchFamily="65" charset="-120"/>
              <a:cs typeface="華康魏碑體"/>
              <a:sym typeface="Wingdings" pitchFamily="2" charset="2"/>
            </a:endParaRPr>
          </a:p>
          <a:p>
            <a:r>
              <a:rPr lang="zh-TW" altLang="en-US">
                <a:latin typeface="標楷體" pitchFamily="65" charset="-120"/>
                <a:ea typeface="標楷體" pitchFamily="65" charset="-120"/>
                <a:cs typeface="華康魏碑體"/>
                <a:sym typeface="Wingdings" pitchFamily="2" charset="2"/>
              </a:rPr>
              <a:t>科長 陳仲祐</a:t>
            </a:r>
            <a:endParaRPr lang="en-US" altLang="zh-TW">
              <a:latin typeface="標楷體" pitchFamily="65" charset="-120"/>
              <a:ea typeface="標楷體" pitchFamily="65" charset="-120"/>
              <a:cs typeface="華康魏碑體"/>
              <a:sym typeface="Wingdings" pitchFamily="2" charset="2"/>
            </a:endParaRPr>
          </a:p>
        </p:txBody>
      </p:sp>
      <p:sp>
        <p:nvSpPr>
          <p:cNvPr id="3075" name="Rectangle 2"/>
          <p:cNvSpPr>
            <a:spLocks noGrp="1" noChangeArrowheads="1"/>
          </p:cNvSpPr>
          <p:nvPr>
            <p:ph type="title"/>
          </p:nvPr>
        </p:nvSpPr>
        <p:spPr bwMode="black">
          <a:xfrm>
            <a:off x="788988" y="1714500"/>
            <a:ext cx="7772400" cy="1825625"/>
          </a:xfrm>
          <a:effectLst>
            <a:outerShdw dist="28398" dir="1593903" algn="ctr" rotWithShape="0">
              <a:schemeClr val="bg1"/>
            </a:outerShdw>
          </a:effectLst>
        </p:spPr>
        <p:txBody>
          <a:bodyPr lIns="91440" tIns="45720" rIns="91440" bIns="45720"/>
          <a:lstStyle/>
          <a:p>
            <a:pPr eaLnBrk="1" hangingPunct="1">
              <a:defRPr/>
            </a:pPr>
            <a:r>
              <a:rPr lang="zh-TW" altLang="en-US">
                <a:effectLst/>
                <a:latin typeface="標楷體" pitchFamily="65" charset="-120"/>
                <a:ea typeface="標楷體" pitchFamily="65" charset="-120"/>
              </a:rPr>
              <a:t>底價訂定與價格分析</a:t>
            </a:r>
          </a:p>
        </p:txBody>
      </p:sp>
      <p:sp>
        <p:nvSpPr>
          <p:cNvPr id="12291" name="投影片編號版面配置區 3"/>
          <p:cNvSpPr>
            <a:spLocks noGrp="1"/>
          </p:cNvSpPr>
          <p:nvPr>
            <p:ph type="sldNum" sz="quarter" idx="10"/>
          </p:nvPr>
        </p:nvSpPr>
        <p:spPr>
          <a:noFill/>
        </p:spPr>
        <p:txBody>
          <a:bodyPr/>
          <a:lstStyle/>
          <a:p>
            <a:fld id="{9E9E70CF-7D5F-4E31-AFED-565F3447540D}" type="slidenum">
              <a:rPr lang="en-US" altLang="zh-TW" smtClean="0">
                <a:latin typeface="Baskerville Old Face"/>
              </a:rPr>
              <a:pPr/>
              <a:t>0</a:t>
            </a:fld>
            <a:endParaRPr lang="en-US" altLang="zh-TW" smtClean="0">
              <a:latin typeface="Baskerville Old Fac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1"/>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底價訂定原則（續）</a:t>
            </a:r>
            <a:endParaRPr lang="en-US" altLang="zh-TW" sz="3000" dirty="0" smtClean="0">
              <a:solidFill>
                <a:srgbClr val="0000FF"/>
              </a:solidFill>
              <a:latin typeface="標楷體" pitchFamily="65" charset="-120"/>
              <a:ea typeface="標楷體" pitchFamily="65" charset="-120"/>
              <a:cs typeface="華康魏碑體"/>
            </a:endParaRPr>
          </a:p>
          <a:p>
            <a:pPr marL="1077913" lvl="1" indent="-455613" algn="just">
              <a:buFontTx/>
              <a:buNone/>
              <a:defRPr/>
            </a:pPr>
            <a:r>
              <a:rPr lang="zh-TW" altLang="en-US" sz="3000" dirty="0" smtClean="0">
                <a:latin typeface="標楷體" pitchFamily="65" charset="-120"/>
                <a:ea typeface="標楷體" pitchFamily="65" charset="-120"/>
                <a:cs typeface="華康魏碑體"/>
              </a:rPr>
              <a:t> </a:t>
            </a:r>
            <a:r>
              <a:rPr lang="en-US" altLang="zh-TW"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rPr>
              <a:t>機關訂定底價，應由規劃、設計、需求或使用單位提出預估金額及其分析後，由承辦採購單位簽報機關首長或其授權人員核定。但重複性採購或未達公告金額之採購，得由承辦採購單位逕行簽報核定</a:t>
            </a:r>
            <a:r>
              <a:rPr lang="zh-TW" altLang="en-US" dirty="0" smtClean="0">
                <a:latin typeface="標楷體" pitchFamily="65" charset="-120"/>
                <a:ea typeface="標楷體" pitchFamily="65" charset="-120"/>
              </a:rPr>
              <a:t>。</a:t>
            </a:r>
            <a:endParaRPr lang="en-US" altLang="zh-TW" dirty="0" smtClean="0">
              <a:solidFill>
                <a:srgbClr val="0000FF"/>
              </a:solidFill>
              <a:latin typeface="標楷體" pitchFamily="65" charset="-120"/>
              <a:ea typeface="標楷體" pitchFamily="65" charset="-120"/>
              <a:cs typeface="華康魏碑體"/>
            </a:endParaRPr>
          </a:p>
          <a:p>
            <a:pPr marL="1077913" lvl="1" indent="-455613" algn="just">
              <a:buFontTx/>
              <a:buNone/>
              <a:defRPr/>
            </a:pPr>
            <a:r>
              <a:rPr lang="zh-TW" altLang="en-US" dirty="0" smtClean="0">
                <a:latin typeface="標楷體" pitchFamily="65" charset="-120"/>
                <a:ea typeface="標楷體" pitchFamily="65" charset="-120"/>
                <a:cs typeface="華康魏碑體"/>
              </a:rPr>
              <a:t> </a:t>
            </a:r>
            <a:r>
              <a:rPr lang="en-US" altLang="zh-TW"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rPr>
              <a:t>機關辦理部分項目採固定金額給付之採購，得就其他非固定金額之項目訂定底價 。</a:t>
            </a:r>
            <a:endParaRPr lang="en-US" altLang="zh-TW" dirty="0" smtClean="0">
              <a:solidFill>
                <a:srgbClr val="0000FF"/>
              </a:solidFill>
              <a:latin typeface="標楷體" pitchFamily="65" charset="-120"/>
              <a:ea typeface="標楷體" pitchFamily="65" charset="-120"/>
              <a:cs typeface="華康魏碑體"/>
            </a:endParaRPr>
          </a:p>
        </p:txBody>
      </p:sp>
      <p:sp>
        <p:nvSpPr>
          <p:cNvPr id="28675" name="投影片編號版面配置區 3"/>
          <p:cNvSpPr>
            <a:spLocks noGrp="1"/>
          </p:cNvSpPr>
          <p:nvPr>
            <p:ph type="sldNum" sz="quarter" idx="10"/>
          </p:nvPr>
        </p:nvSpPr>
        <p:spPr>
          <a:noFill/>
        </p:spPr>
        <p:txBody>
          <a:bodyPr/>
          <a:lstStyle/>
          <a:p>
            <a:fld id="{42BB9936-E6A2-4CE7-BFCA-97015044F6F7}" type="slidenum">
              <a:rPr lang="en-US" altLang="zh-TW" smtClean="0">
                <a:latin typeface="Baskerville Old Face"/>
                <a:ea typeface="新細明體" charset="-120"/>
              </a:rPr>
              <a:pPr/>
              <a:t>9</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1"/>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底價訂定原則（續）</a:t>
            </a:r>
            <a:endParaRPr lang="en-US" altLang="zh-TW" sz="3000" dirty="0" smtClean="0">
              <a:solidFill>
                <a:srgbClr val="0000FF"/>
              </a:solidFill>
              <a:latin typeface="標楷體" pitchFamily="65" charset="-120"/>
              <a:ea typeface="標楷體" pitchFamily="65" charset="-120"/>
              <a:cs typeface="華康魏碑體"/>
            </a:endParaRPr>
          </a:p>
          <a:p>
            <a:pPr marL="1077913" lvl="1" indent="-455613" algn="just">
              <a:buFontTx/>
              <a:buNone/>
              <a:defRPr/>
            </a:pPr>
            <a:r>
              <a:rPr lang="zh-TW" altLang="en-US" sz="3200" dirty="0" smtClean="0">
                <a:latin typeface="標楷體" pitchFamily="65" charset="-120"/>
                <a:ea typeface="標楷體" pitchFamily="65" charset="-120"/>
                <a:cs typeface="華康魏碑體"/>
              </a:rPr>
              <a:t> </a:t>
            </a:r>
            <a:r>
              <a:rPr lang="en-US" altLang="zh-TW" sz="3200"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rPr>
              <a:t>避免未載明</a:t>
            </a:r>
            <a:r>
              <a:rPr lang="zh-TW" altLang="zh-TW" dirty="0" smtClean="0">
                <a:solidFill>
                  <a:srgbClr val="FF0000"/>
                </a:solidFill>
                <a:latin typeface="標楷體" pitchFamily="65" charset="-120"/>
                <a:ea typeface="標楷體" pitchFamily="65" charset="-120"/>
              </a:rPr>
              <a:t>正確之預算金額</a:t>
            </a:r>
            <a:r>
              <a:rPr lang="zh-TW" altLang="zh-TW" dirty="0" smtClean="0">
                <a:latin typeface="標楷體" pitchFamily="65" charset="-120"/>
                <a:ea typeface="標楷體" pitchFamily="65" charset="-120"/>
              </a:rPr>
              <a:t>、未考量</a:t>
            </a:r>
            <a:r>
              <a:rPr lang="zh-TW" altLang="zh-TW" dirty="0" smtClean="0">
                <a:solidFill>
                  <a:srgbClr val="FF0000"/>
                </a:solidFill>
                <a:latin typeface="標楷體" pitchFamily="65" charset="-120"/>
                <a:ea typeface="標楷體" pitchFamily="65" charset="-120"/>
              </a:rPr>
              <a:t>廠商履約成本</a:t>
            </a:r>
            <a:r>
              <a:rPr lang="zh-TW" altLang="zh-TW" dirty="0" smtClean="0">
                <a:latin typeface="標楷體" pitchFamily="65" charset="-120"/>
                <a:ea typeface="標楷體" pitchFamily="65" charset="-120"/>
              </a:rPr>
              <a:t>、未考量</a:t>
            </a:r>
            <a:r>
              <a:rPr lang="zh-TW" altLang="zh-TW" dirty="0" smtClean="0">
                <a:solidFill>
                  <a:srgbClr val="FF0000"/>
                </a:solidFill>
                <a:latin typeface="標楷體" pitchFamily="65" charset="-120"/>
                <a:ea typeface="標楷體" pitchFamily="65" charset="-120"/>
              </a:rPr>
              <a:t>市場行情</a:t>
            </a:r>
            <a:r>
              <a:rPr lang="zh-TW" altLang="zh-TW" dirty="0" smtClean="0">
                <a:latin typeface="標楷體" pitchFamily="65" charset="-120"/>
                <a:ea typeface="標楷體" pitchFamily="65" charset="-120"/>
              </a:rPr>
              <a:t>及政府機關</a:t>
            </a:r>
            <a:r>
              <a:rPr lang="zh-TW" altLang="zh-TW" dirty="0" smtClean="0">
                <a:solidFill>
                  <a:srgbClr val="FF0000"/>
                </a:solidFill>
                <a:latin typeface="標楷體" pitchFamily="65" charset="-120"/>
                <a:ea typeface="標楷體" pitchFamily="65" charset="-120"/>
              </a:rPr>
              <a:t>決標資料</a:t>
            </a:r>
            <a:r>
              <a:rPr lang="zh-TW" altLang="zh-TW" dirty="0" smtClean="0">
                <a:latin typeface="標楷體" pitchFamily="65" charset="-120"/>
                <a:ea typeface="標楷體" pitchFamily="65" charset="-120"/>
              </a:rPr>
              <a:t>、未</a:t>
            </a:r>
            <a:r>
              <a:rPr lang="zh-TW" altLang="zh-TW" dirty="0" smtClean="0">
                <a:solidFill>
                  <a:srgbClr val="0000FF"/>
                </a:solidFill>
                <a:latin typeface="標楷體" pitchFamily="65" charset="-120"/>
                <a:ea typeface="標楷體" pitchFamily="65" charset="-120"/>
              </a:rPr>
              <a:t>逐項編列</a:t>
            </a:r>
            <a:r>
              <a:rPr lang="zh-TW" altLang="zh-TW" dirty="0" smtClean="0">
                <a:latin typeface="標楷體" pitchFamily="65" charset="-120"/>
                <a:ea typeface="標楷體" pitchFamily="65" charset="-120"/>
              </a:rPr>
              <a:t>，致發生底價金額不合理之情形而發生爭議</a:t>
            </a:r>
            <a:r>
              <a:rPr lang="zh-TW" altLang="en-US" dirty="0" smtClean="0">
                <a:latin typeface="標楷體" pitchFamily="65" charset="-120"/>
                <a:ea typeface="標楷體" pitchFamily="65" charset="-120"/>
              </a:rPr>
              <a:t>。</a:t>
            </a:r>
            <a:endParaRPr lang="en-US" altLang="zh-TW" dirty="0" smtClean="0">
              <a:solidFill>
                <a:srgbClr val="0000FF"/>
              </a:solidFill>
              <a:latin typeface="標楷體" pitchFamily="65" charset="-120"/>
              <a:ea typeface="標楷體" pitchFamily="65" charset="-120"/>
              <a:cs typeface="華康魏碑體"/>
            </a:endParaRPr>
          </a:p>
          <a:p>
            <a:pPr lvl="1" algn="just">
              <a:buFontTx/>
              <a:buNone/>
              <a:defRPr/>
            </a:pPr>
            <a:r>
              <a:rPr lang="zh-TW" altLang="en-US" sz="3200" dirty="0" smtClean="0">
                <a:latin typeface="標楷體" pitchFamily="65" charset="-120"/>
                <a:ea typeface="標楷體" pitchFamily="65" charset="-120"/>
                <a:cs typeface="華康魏碑體"/>
              </a:rPr>
              <a:t> </a:t>
            </a:r>
            <a:endParaRPr lang="en-US" altLang="zh-TW" sz="3200" dirty="0" smtClean="0">
              <a:solidFill>
                <a:srgbClr val="0000FF"/>
              </a:solidFill>
              <a:latin typeface="標楷體" pitchFamily="65" charset="-120"/>
              <a:ea typeface="標楷體" pitchFamily="65" charset="-120"/>
              <a:cs typeface="華康魏碑體"/>
            </a:endParaRPr>
          </a:p>
        </p:txBody>
      </p:sp>
      <p:sp>
        <p:nvSpPr>
          <p:cNvPr id="30723" name="投影片編號版面配置區 3"/>
          <p:cNvSpPr>
            <a:spLocks noGrp="1"/>
          </p:cNvSpPr>
          <p:nvPr>
            <p:ph type="sldNum" sz="quarter" idx="10"/>
          </p:nvPr>
        </p:nvSpPr>
        <p:spPr>
          <a:noFill/>
        </p:spPr>
        <p:txBody>
          <a:bodyPr/>
          <a:lstStyle/>
          <a:p>
            <a:fld id="{753489A8-E661-4FC8-BBB3-49E6B84481DA}" type="slidenum">
              <a:rPr lang="en-US" altLang="zh-TW" smtClean="0">
                <a:latin typeface="Baskerville Old Face"/>
                <a:ea typeface="新細明體" charset="-120"/>
              </a:rPr>
              <a:pPr/>
              <a:t>10</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底價訂定之時機  </a:t>
            </a:r>
            <a:endParaRPr lang="en-US" altLang="zh-TW" sz="3000" dirty="0" smtClean="0">
              <a:solidFill>
                <a:srgbClr val="0000FF"/>
              </a:solidFill>
              <a:latin typeface="標楷體" pitchFamily="65" charset="-120"/>
              <a:ea typeface="標楷體" pitchFamily="65" charset="-120"/>
              <a:cs typeface="華康魏碑體"/>
            </a:endParaRPr>
          </a:p>
          <a:p>
            <a:pPr lvl="1" indent="-7938" algn="just">
              <a:buFontTx/>
              <a:buNone/>
              <a:defRPr/>
            </a:pPr>
            <a:r>
              <a:rPr lang="zh-TW" altLang="zh-TW" sz="3000" spc="-100" dirty="0" smtClean="0">
                <a:latin typeface="標楷體" pitchFamily="65" charset="-120"/>
                <a:ea typeface="標楷體" pitchFamily="65" charset="-120"/>
              </a:rPr>
              <a:t>底價訂定之時機，因招標方式不同而異</a:t>
            </a:r>
            <a:r>
              <a:rPr lang="zh-TW" altLang="en-US" sz="3000" spc="-100" dirty="0" smtClean="0">
                <a:latin typeface="標楷體" pitchFamily="65" charset="-120"/>
                <a:ea typeface="標楷體" pitchFamily="65" charset="-120"/>
              </a:rPr>
              <a:t>：</a:t>
            </a:r>
            <a:endParaRPr lang="en-US" altLang="zh-TW" sz="3000" spc="-100" dirty="0" smtClean="0">
              <a:solidFill>
                <a:srgbClr val="0000FF"/>
              </a:solidFill>
              <a:latin typeface="標楷體" pitchFamily="65" charset="-120"/>
              <a:ea typeface="標楷體" pitchFamily="65" charset="-120"/>
              <a:cs typeface="華康魏碑體"/>
            </a:endParaRPr>
          </a:p>
          <a:p>
            <a:pPr lvl="1" indent="-7938">
              <a:buFontTx/>
              <a:buNone/>
              <a:defRPr/>
            </a:pPr>
            <a:r>
              <a:rPr lang="en-US" altLang="zh-TW" dirty="0" smtClean="0">
                <a:latin typeface="標楷體" pitchFamily="65" charset="-120"/>
                <a:ea typeface="標楷體" pitchFamily="65" charset="-120"/>
                <a:cs typeface="華康魏碑體"/>
              </a:rPr>
              <a:t>-</a:t>
            </a:r>
            <a:r>
              <a:rPr lang="zh-TW" altLang="zh-TW" dirty="0" smtClean="0">
                <a:solidFill>
                  <a:srgbClr val="0000FF"/>
                </a:solidFill>
                <a:latin typeface="標楷體" pitchFamily="65" charset="-120"/>
                <a:ea typeface="標楷體" pitchFamily="65" charset="-120"/>
              </a:rPr>
              <a:t>公開招標</a:t>
            </a:r>
            <a:r>
              <a:rPr lang="zh-TW" altLang="zh-TW" dirty="0" smtClean="0">
                <a:latin typeface="標楷體" pitchFamily="65" charset="-120"/>
                <a:ea typeface="標楷體" pitchFamily="65" charset="-120"/>
              </a:rPr>
              <a:t>應於</a:t>
            </a:r>
            <a:r>
              <a:rPr lang="zh-TW" altLang="zh-TW" dirty="0" smtClean="0">
                <a:solidFill>
                  <a:srgbClr val="0000FF"/>
                </a:solidFill>
                <a:latin typeface="標楷體" pitchFamily="65" charset="-120"/>
                <a:ea typeface="標楷體" pitchFamily="65" charset="-120"/>
              </a:rPr>
              <a:t>第</a:t>
            </a:r>
            <a:r>
              <a:rPr lang="en-US" altLang="zh-TW" dirty="0" smtClean="0">
                <a:solidFill>
                  <a:srgbClr val="0000FF"/>
                </a:solidFill>
                <a:latin typeface="標楷體" pitchFamily="65" charset="-120"/>
                <a:ea typeface="標楷體" pitchFamily="65" charset="-120"/>
              </a:rPr>
              <a:t>1</a:t>
            </a:r>
            <a:r>
              <a:rPr lang="zh-TW" altLang="zh-TW" dirty="0" smtClean="0">
                <a:solidFill>
                  <a:srgbClr val="0000FF"/>
                </a:solidFill>
                <a:latin typeface="標楷體" pitchFamily="65" charset="-120"/>
                <a:ea typeface="標楷體" pitchFamily="65" charset="-120"/>
              </a:rPr>
              <a:t>階段</a:t>
            </a:r>
            <a:r>
              <a:rPr lang="zh-TW" altLang="zh-TW" dirty="0" smtClean="0">
                <a:solidFill>
                  <a:srgbClr val="FF0000"/>
                </a:solidFill>
                <a:latin typeface="標楷體" pitchFamily="65" charset="-120"/>
                <a:ea typeface="標楷體" pitchFamily="65" charset="-120"/>
              </a:rPr>
              <a:t>開標前</a:t>
            </a:r>
            <a:r>
              <a:rPr lang="zh-TW" altLang="zh-TW" dirty="0" smtClean="0">
                <a:latin typeface="標楷體" pitchFamily="65" charset="-120"/>
                <a:ea typeface="標楷體" pitchFamily="65" charset="-120"/>
              </a:rPr>
              <a:t>定之。</a:t>
            </a:r>
            <a:endParaRPr lang="en-US" altLang="zh-TW" dirty="0" smtClean="0">
              <a:solidFill>
                <a:srgbClr val="0000FF"/>
              </a:solidFill>
              <a:latin typeface="標楷體" pitchFamily="65" charset="-120"/>
              <a:ea typeface="標楷體" pitchFamily="65" charset="-120"/>
              <a:cs typeface="華康魏碑體"/>
            </a:endParaRPr>
          </a:p>
          <a:p>
            <a:pPr marL="1160463" lvl="1" indent="-260350" algn="just">
              <a:buFontTx/>
              <a:buNone/>
              <a:defRPr/>
            </a:pPr>
            <a:r>
              <a:rPr lang="en-US" altLang="zh-TW" dirty="0" smtClean="0">
                <a:latin typeface="標楷體" pitchFamily="65" charset="-120"/>
                <a:ea typeface="標楷體" pitchFamily="65" charset="-120"/>
                <a:cs typeface="華康魏碑體"/>
              </a:rPr>
              <a:t>-</a:t>
            </a:r>
            <a:r>
              <a:rPr lang="zh-TW" altLang="zh-TW" dirty="0" smtClean="0">
                <a:solidFill>
                  <a:srgbClr val="0000FF"/>
                </a:solidFill>
                <a:latin typeface="標楷體" pitchFamily="65" charset="-120"/>
                <a:ea typeface="標楷體" pitchFamily="65" charset="-120"/>
                <a:cs typeface="華康魏碑體"/>
              </a:rPr>
              <a:t>選擇性招</a:t>
            </a:r>
            <a:r>
              <a:rPr lang="zh-TW" altLang="zh-TW" dirty="0" smtClean="0">
                <a:latin typeface="標楷體" pitchFamily="65" charset="-120"/>
                <a:ea typeface="標楷體" pitchFamily="65" charset="-120"/>
                <a:cs typeface="華康魏碑體"/>
              </a:rPr>
              <a:t>標應於</a:t>
            </a:r>
            <a:r>
              <a:rPr lang="zh-TW" altLang="zh-TW" dirty="0" smtClean="0">
                <a:solidFill>
                  <a:srgbClr val="FF0000"/>
                </a:solidFill>
                <a:latin typeface="標楷體" pitchFamily="65" charset="-120"/>
                <a:ea typeface="標楷體" pitchFamily="65" charset="-120"/>
                <a:cs typeface="華康魏碑體"/>
              </a:rPr>
              <a:t>資格審查後之下一階段</a:t>
            </a:r>
            <a:r>
              <a:rPr lang="zh-TW" altLang="zh-TW" dirty="0" smtClean="0">
                <a:solidFill>
                  <a:srgbClr val="0000FF"/>
                </a:solidFill>
                <a:latin typeface="標楷體" pitchFamily="65" charset="-120"/>
                <a:ea typeface="標楷體" pitchFamily="65" charset="-120"/>
                <a:cs typeface="華康魏碑體"/>
              </a:rPr>
              <a:t>開標前</a:t>
            </a:r>
            <a:r>
              <a:rPr lang="zh-TW" altLang="zh-TW" dirty="0" smtClean="0">
                <a:latin typeface="標楷體" pitchFamily="65" charset="-120"/>
                <a:ea typeface="標楷體" pitchFamily="65" charset="-120"/>
                <a:cs typeface="華康魏碑體"/>
              </a:rPr>
              <a:t>定之。</a:t>
            </a:r>
            <a:endParaRPr lang="en-US" altLang="zh-TW" dirty="0" smtClean="0">
              <a:latin typeface="標楷體" pitchFamily="65" charset="-120"/>
              <a:ea typeface="標楷體" pitchFamily="65" charset="-120"/>
              <a:cs typeface="華康魏碑體"/>
            </a:endParaRPr>
          </a:p>
          <a:p>
            <a:pPr marL="1160463" lvl="1" indent="-260350" algn="just">
              <a:buFontTx/>
              <a:buNone/>
              <a:defRPr/>
            </a:pPr>
            <a:r>
              <a:rPr lang="en-US" altLang="zh-TW" dirty="0" smtClean="0">
                <a:latin typeface="標楷體" pitchFamily="65" charset="-120"/>
                <a:ea typeface="標楷體" pitchFamily="65" charset="-120"/>
                <a:cs typeface="華康魏碑體"/>
              </a:rPr>
              <a:t>-</a:t>
            </a:r>
            <a:r>
              <a:rPr lang="zh-TW" altLang="zh-TW" dirty="0" smtClean="0">
                <a:solidFill>
                  <a:srgbClr val="0000FF"/>
                </a:solidFill>
                <a:latin typeface="標楷體" pitchFamily="65" charset="-120"/>
                <a:ea typeface="標楷體" pitchFamily="65" charset="-120"/>
                <a:cs typeface="華康魏碑體"/>
              </a:rPr>
              <a:t>限制性招標</a:t>
            </a:r>
            <a:r>
              <a:rPr lang="zh-TW" altLang="zh-TW" dirty="0" smtClean="0">
                <a:latin typeface="標楷體" pitchFamily="65" charset="-120"/>
                <a:ea typeface="標楷體" pitchFamily="65" charset="-120"/>
                <a:cs typeface="華康魏碑體"/>
              </a:rPr>
              <a:t>之</a:t>
            </a:r>
            <a:r>
              <a:rPr lang="zh-TW" altLang="zh-TW" dirty="0" smtClean="0">
                <a:solidFill>
                  <a:srgbClr val="FF0000"/>
                </a:solidFill>
                <a:latin typeface="標楷體" pitchFamily="65" charset="-120"/>
                <a:ea typeface="標楷體" pitchFamily="65" charset="-120"/>
                <a:cs typeface="華康魏碑體"/>
              </a:rPr>
              <a:t>比價</a:t>
            </a:r>
            <a:r>
              <a:rPr lang="zh-TW" altLang="zh-TW" dirty="0" smtClean="0">
                <a:latin typeface="標楷體" pitchFamily="65" charset="-120"/>
                <a:ea typeface="標楷體" pitchFamily="65" charset="-120"/>
                <a:cs typeface="華康魏碑體"/>
              </a:rPr>
              <a:t>，其底價應於辦理比價之</a:t>
            </a:r>
            <a:r>
              <a:rPr lang="zh-TW" altLang="zh-TW" dirty="0" smtClean="0">
                <a:solidFill>
                  <a:srgbClr val="0000FF"/>
                </a:solidFill>
                <a:latin typeface="標楷體" pitchFamily="65" charset="-120"/>
                <a:ea typeface="標楷體" pitchFamily="65" charset="-120"/>
                <a:cs typeface="華康魏碑體"/>
              </a:rPr>
              <a:t>開標前</a:t>
            </a:r>
            <a:r>
              <a:rPr lang="zh-TW" altLang="zh-TW" dirty="0" smtClean="0">
                <a:latin typeface="標楷體" pitchFamily="65" charset="-120"/>
                <a:ea typeface="標楷體" pitchFamily="65" charset="-120"/>
                <a:cs typeface="華康魏碑體"/>
              </a:rPr>
              <a:t>定之。</a:t>
            </a:r>
            <a:endParaRPr lang="en-US" altLang="zh-TW" dirty="0" smtClean="0">
              <a:latin typeface="標楷體" pitchFamily="65" charset="-120"/>
              <a:ea typeface="標楷體" pitchFamily="65" charset="-120"/>
              <a:cs typeface="華康魏碑體"/>
            </a:endParaRPr>
          </a:p>
          <a:p>
            <a:pPr>
              <a:buFont typeface="Wingdings" pitchFamily="2" charset="2"/>
              <a:buNone/>
              <a:defRPr/>
            </a:pPr>
            <a:r>
              <a:rPr lang="zh-TW" altLang="en-US" sz="3600" dirty="0" smtClean="0">
                <a:latin typeface="標楷體" pitchFamily="65" charset="-120"/>
                <a:ea typeface="標楷體" pitchFamily="65" charset="-120"/>
                <a:cs typeface="華康魏碑體"/>
              </a:rPr>
              <a:t>　</a:t>
            </a:r>
            <a:endParaRPr lang="en-US" altLang="zh-TW" sz="3600" dirty="0" smtClean="0">
              <a:latin typeface="標楷體" pitchFamily="65" charset="-120"/>
              <a:ea typeface="標楷體" pitchFamily="65" charset="-120"/>
              <a:cs typeface="華康魏碑體"/>
            </a:endParaRPr>
          </a:p>
        </p:txBody>
      </p:sp>
      <p:sp>
        <p:nvSpPr>
          <p:cNvPr id="32771"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4C30D792-2E33-43BE-BC41-FB636C87ED60}" type="slidenum">
              <a:rPr kumimoji="0" lang="en-US" altLang="zh-TW" sz="1200">
                <a:latin typeface="Baskerville Old Face"/>
              </a:rPr>
              <a:pPr algn="r">
                <a:buClr>
                  <a:srgbClr val="0000FF"/>
                </a:buClr>
              </a:pPr>
              <a:t>11</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底價訂定之時機</a:t>
            </a:r>
            <a:r>
              <a:rPr lang="en-US" altLang="zh-TW" sz="3000" dirty="0" smtClean="0">
                <a:solidFill>
                  <a:srgbClr val="0000FF"/>
                </a:solidFill>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續</a:t>
            </a:r>
            <a:r>
              <a:rPr lang="en-US" altLang="zh-TW" sz="3000" dirty="0" smtClean="0">
                <a:solidFill>
                  <a:srgbClr val="0000FF"/>
                </a:solidFill>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  </a:t>
            </a:r>
            <a:endParaRPr lang="en-US" altLang="zh-TW" sz="3000" dirty="0" smtClean="0">
              <a:solidFill>
                <a:srgbClr val="0000FF"/>
              </a:solidFill>
              <a:latin typeface="標楷體" pitchFamily="65" charset="-120"/>
              <a:ea typeface="標楷體" pitchFamily="65" charset="-120"/>
              <a:cs typeface="華康魏碑體"/>
            </a:endParaRPr>
          </a:p>
          <a:p>
            <a:pPr marL="1077913" lvl="1" indent="-177800" algn="just">
              <a:spcBef>
                <a:spcPts val="1800"/>
              </a:spcBef>
              <a:buFontTx/>
              <a:buNone/>
              <a:defRPr/>
            </a:pPr>
            <a:r>
              <a:rPr lang="en-US" altLang="zh-TW" dirty="0" smtClean="0">
                <a:latin typeface="標楷體" pitchFamily="65" charset="-120"/>
                <a:ea typeface="標楷體" pitchFamily="65" charset="-120"/>
                <a:cs typeface="華康魏碑體"/>
              </a:rPr>
              <a:t>-</a:t>
            </a:r>
            <a:r>
              <a:rPr lang="zh-TW" altLang="zh-TW" dirty="0" smtClean="0">
                <a:solidFill>
                  <a:srgbClr val="0000FF"/>
                </a:solidFill>
                <a:latin typeface="標楷體" pitchFamily="65" charset="-120"/>
                <a:ea typeface="標楷體" pitchFamily="65" charset="-120"/>
              </a:rPr>
              <a:t>限制性招標</a:t>
            </a:r>
            <a:r>
              <a:rPr lang="zh-TW" altLang="zh-TW" dirty="0" smtClean="0">
                <a:latin typeface="標楷體" pitchFamily="65" charset="-120"/>
                <a:ea typeface="標楷體" pitchFamily="65" charset="-120"/>
              </a:rPr>
              <a:t>之</a:t>
            </a:r>
            <a:r>
              <a:rPr lang="zh-TW" altLang="zh-TW" dirty="0" smtClean="0">
                <a:solidFill>
                  <a:srgbClr val="FF0000"/>
                </a:solidFill>
                <a:latin typeface="標楷體" pitchFamily="65" charset="-120"/>
                <a:ea typeface="標楷體" pitchFamily="65" charset="-120"/>
              </a:rPr>
              <a:t>議價</a:t>
            </a:r>
            <a:r>
              <a:rPr lang="zh-TW" altLang="zh-TW" dirty="0" smtClean="0">
                <a:latin typeface="標楷體" pitchFamily="65" charset="-120"/>
                <a:ea typeface="標楷體" pitchFamily="65" charset="-120"/>
              </a:rPr>
              <a:t>，訂定底價前應先</a:t>
            </a:r>
            <a:r>
              <a:rPr lang="zh-TW" altLang="zh-TW" dirty="0" smtClean="0">
                <a:solidFill>
                  <a:srgbClr val="FF0000"/>
                </a:solidFill>
                <a:latin typeface="標楷體" pitchFamily="65" charset="-120"/>
                <a:ea typeface="標楷體" pitchFamily="65" charset="-120"/>
              </a:rPr>
              <a:t>參考</a:t>
            </a:r>
            <a:r>
              <a:rPr lang="zh-TW" altLang="zh-TW" dirty="0" smtClean="0">
                <a:solidFill>
                  <a:srgbClr val="FF00FF"/>
                </a:solidFill>
                <a:latin typeface="標楷體" pitchFamily="65" charset="-120"/>
                <a:ea typeface="標楷體" pitchFamily="65" charset="-120"/>
              </a:rPr>
              <a:t>議價廠商</a:t>
            </a:r>
            <a:r>
              <a:rPr lang="zh-TW" altLang="zh-TW" dirty="0" smtClean="0">
                <a:latin typeface="標楷體" pitchFamily="65" charset="-120"/>
                <a:ea typeface="標楷體" pitchFamily="65" charset="-120"/>
              </a:rPr>
              <a:t>之</a:t>
            </a:r>
            <a:r>
              <a:rPr lang="zh-TW" altLang="zh-TW" dirty="0" smtClean="0">
                <a:solidFill>
                  <a:srgbClr val="339933"/>
                </a:solidFill>
                <a:latin typeface="標楷體" pitchFamily="65" charset="-120"/>
                <a:ea typeface="標楷體" pitchFamily="65" charset="-120"/>
              </a:rPr>
              <a:t>報價或估價單</a:t>
            </a:r>
            <a:r>
              <a:rPr lang="zh-TW" altLang="zh-TW" dirty="0" smtClean="0">
                <a:latin typeface="標楷體" pitchFamily="65" charset="-120"/>
                <a:ea typeface="標楷體" pitchFamily="65" charset="-120"/>
              </a:rPr>
              <a:t>。 </a:t>
            </a:r>
            <a:endParaRPr lang="en-US" altLang="zh-TW" dirty="0" smtClean="0">
              <a:solidFill>
                <a:srgbClr val="0000FF"/>
              </a:solidFill>
              <a:latin typeface="標楷體" pitchFamily="65" charset="-120"/>
              <a:ea typeface="標楷體" pitchFamily="65" charset="-120"/>
              <a:cs typeface="華康魏碑體"/>
            </a:endParaRPr>
          </a:p>
          <a:p>
            <a:pPr marL="1077913" lvl="1" indent="-177800" algn="just">
              <a:spcBef>
                <a:spcPts val="1800"/>
              </a:spcBef>
              <a:buFontTx/>
              <a:buNone/>
              <a:defRPr/>
            </a:pPr>
            <a:r>
              <a:rPr lang="en-US" altLang="zh-TW"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cs typeface="華康魏碑體"/>
              </a:rPr>
              <a:t>除依採購法第</a:t>
            </a:r>
            <a:r>
              <a:rPr lang="en-US" altLang="zh-TW" dirty="0" smtClean="0">
                <a:latin typeface="標楷體" pitchFamily="65" charset="-120"/>
                <a:ea typeface="標楷體" pitchFamily="65" charset="-120"/>
                <a:cs typeface="華康魏碑體"/>
              </a:rPr>
              <a:t>34</a:t>
            </a:r>
            <a:r>
              <a:rPr lang="zh-TW" altLang="zh-TW" dirty="0" smtClean="0">
                <a:latin typeface="標楷體" pitchFamily="65" charset="-120"/>
                <a:ea typeface="標楷體" pitchFamily="65" charset="-120"/>
                <a:cs typeface="華康魏碑體"/>
              </a:rPr>
              <a:t>條第</a:t>
            </a:r>
            <a:r>
              <a:rPr lang="en-US" altLang="zh-TW" dirty="0" smtClean="0">
                <a:latin typeface="標楷體" pitchFamily="65" charset="-120"/>
                <a:ea typeface="標楷體" pitchFamily="65" charset="-120"/>
                <a:cs typeface="華康魏碑體"/>
              </a:rPr>
              <a:t>3</a:t>
            </a:r>
            <a:r>
              <a:rPr lang="zh-TW" altLang="zh-TW" dirty="0" smtClean="0">
                <a:latin typeface="標楷體" pitchFamily="65" charset="-120"/>
                <a:ea typeface="標楷體" pitchFamily="65" charset="-120"/>
                <a:cs typeface="華康魏碑體"/>
              </a:rPr>
              <a:t>項但書「公告底價」應於招標前訂定外，底價之訂定應依上</a:t>
            </a:r>
            <a:r>
              <a:rPr lang="zh-TW" altLang="en-US" dirty="0" smtClean="0">
                <a:latin typeface="標楷體" pitchFamily="65" charset="-120"/>
                <a:ea typeface="標楷體" pitchFamily="65" charset="-120"/>
                <a:cs typeface="華康魏碑體"/>
              </a:rPr>
              <a:t>述</a:t>
            </a:r>
            <a:r>
              <a:rPr lang="zh-TW" altLang="zh-TW" dirty="0" smtClean="0">
                <a:latin typeface="標楷體" pitchFamily="65" charset="-120"/>
                <a:ea typeface="標楷體" pitchFamily="65" charset="-120"/>
                <a:cs typeface="華康魏碑體"/>
              </a:rPr>
              <a:t>時機訂定。 </a:t>
            </a:r>
            <a:endParaRPr lang="en-US" altLang="zh-TW" dirty="0" smtClean="0">
              <a:latin typeface="標楷體" pitchFamily="65" charset="-120"/>
              <a:ea typeface="標楷體" pitchFamily="65" charset="-120"/>
              <a:cs typeface="華康魏碑體"/>
            </a:endParaRPr>
          </a:p>
          <a:p>
            <a:pPr marL="1077913" lvl="1" indent="-177800">
              <a:buFontTx/>
              <a:buNone/>
              <a:defRPr/>
            </a:pPr>
            <a:endParaRPr lang="en-US" altLang="zh-TW" dirty="0" smtClean="0">
              <a:latin typeface="標楷體" pitchFamily="65" charset="-120"/>
              <a:ea typeface="標楷體" pitchFamily="65" charset="-120"/>
              <a:cs typeface="華康魏碑體"/>
            </a:endParaRPr>
          </a:p>
          <a:p>
            <a:pPr>
              <a:buFont typeface="Wingdings" pitchFamily="2" charset="2"/>
              <a:buNone/>
              <a:defRPr/>
            </a:pPr>
            <a:r>
              <a:rPr lang="zh-TW" altLang="en-US" sz="3600" dirty="0" smtClean="0">
                <a:latin typeface="標楷體" pitchFamily="65" charset="-120"/>
                <a:ea typeface="標楷體" pitchFamily="65" charset="-120"/>
                <a:cs typeface="華康魏碑體"/>
              </a:rPr>
              <a:t>　</a:t>
            </a:r>
            <a:endParaRPr lang="en-US" altLang="zh-TW" sz="3600" dirty="0" smtClean="0">
              <a:latin typeface="標楷體" pitchFamily="65" charset="-120"/>
              <a:ea typeface="標楷體" pitchFamily="65" charset="-120"/>
              <a:cs typeface="華康魏碑體"/>
            </a:endParaRPr>
          </a:p>
        </p:txBody>
      </p:sp>
      <p:sp>
        <p:nvSpPr>
          <p:cNvPr id="34819"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927C7424-5341-4536-9DA6-A42362BDCD14}" type="slidenum">
              <a:rPr kumimoji="0" lang="en-US" altLang="zh-TW" sz="1200">
                <a:latin typeface="Baskerville Old Face"/>
              </a:rPr>
              <a:pPr algn="r">
                <a:buClr>
                  <a:srgbClr val="0000FF"/>
                </a:buClr>
              </a:pPr>
              <a:t>12</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底價訂定之時機</a:t>
            </a:r>
            <a:r>
              <a:rPr lang="en-US" altLang="zh-TW" sz="3000" dirty="0" smtClean="0">
                <a:solidFill>
                  <a:srgbClr val="0000FF"/>
                </a:solidFill>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續</a:t>
            </a:r>
            <a:r>
              <a:rPr lang="en-US" altLang="zh-TW" sz="3000" dirty="0" smtClean="0">
                <a:solidFill>
                  <a:srgbClr val="0000FF"/>
                </a:solidFill>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  </a:t>
            </a:r>
            <a:endParaRPr lang="en-US" altLang="zh-TW" sz="3000" dirty="0" smtClean="0">
              <a:solidFill>
                <a:srgbClr val="0000FF"/>
              </a:solidFill>
              <a:latin typeface="標楷體" pitchFamily="65" charset="-120"/>
              <a:ea typeface="標楷體" pitchFamily="65" charset="-120"/>
              <a:cs typeface="華康魏碑體"/>
            </a:endParaRPr>
          </a:p>
          <a:p>
            <a:pPr marL="1077913" lvl="1" indent="-177800" algn="just">
              <a:buFontTx/>
              <a:buNone/>
              <a:defRPr/>
            </a:pPr>
            <a:r>
              <a:rPr lang="en-US" altLang="zh-TW" dirty="0" smtClean="0">
                <a:latin typeface="標楷體" pitchFamily="65" charset="-120"/>
                <a:ea typeface="標楷體" pitchFamily="65" charset="-120"/>
                <a:cs typeface="華康魏碑體"/>
              </a:rPr>
              <a:t>-</a:t>
            </a:r>
            <a:r>
              <a:rPr lang="zh-TW" altLang="zh-TW" dirty="0" smtClean="0">
                <a:solidFill>
                  <a:srgbClr val="0000FF"/>
                </a:solidFill>
                <a:latin typeface="標楷體" pitchFamily="65" charset="-120"/>
                <a:ea typeface="標楷體" pitchFamily="65" charset="-120"/>
              </a:rPr>
              <a:t>未達公告金額</a:t>
            </a:r>
            <a:r>
              <a:rPr lang="zh-TW" altLang="zh-TW" dirty="0" smtClean="0">
                <a:latin typeface="標楷體" pitchFamily="65" charset="-120"/>
                <a:ea typeface="標楷體" pitchFamily="65" charset="-120"/>
              </a:rPr>
              <a:t>之</a:t>
            </a:r>
            <a:r>
              <a:rPr lang="zh-TW" altLang="zh-TW" spc="-100" dirty="0" smtClean="0">
                <a:latin typeface="標楷體" pitchFamily="65" charset="-120"/>
                <a:ea typeface="標楷體" pitchFamily="65" charset="-120"/>
              </a:rPr>
              <a:t>採購，其依中央機關未達公告金額採購招標辦法第</a:t>
            </a:r>
            <a:r>
              <a:rPr lang="en-US" altLang="zh-TW" spc="-100" dirty="0" smtClean="0">
                <a:latin typeface="標楷體" pitchFamily="65" charset="-120"/>
                <a:ea typeface="標楷體" pitchFamily="65" charset="-120"/>
              </a:rPr>
              <a:t>2</a:t>
            </a:r>
            <a:r>
              <a:rPr lang="zh-TW" altLang="zh-TW" spc="-100" dirty="0" smtClean="0">
                <a:latin typeface="標楷體" pitchFamily="65" charset="-120"/>
                <a:ea typeface="標楷體" pitchFamily="65" charset="-120"/>
              </a:rPr>
              <a:t>條第</a:t>
            </a:r>
            <a:r>
              <a:rPr lang="en-US" altLang="zh-TW" spc="-100" dirty="0" smtClean="0">
                <a:latin typeface="標楷體" pitchFamily="65" charset="-120"/>
                <a:ea typeface="標楷體" pitchFamily="65" charset="-120"/>
              </a:rPr>
              <a:t>1</a:t>
            </a:r>
            <a:r>
              <a:rPr lang="zh-TW" altLang="zh-TW" spc="-100" dirty="0" smtClean="0">
                <a:latin typeface="標楷體" pitchFamily="65" charset="-120"/>
                <a:ea typeface="標楷體" pitchFamily="65" charset="-120"/>
              </a:rPr>
              <a:t>項第</a:t>
            </a:r>
            <a:r>
              <a:rPr lang="en-US" altLang="zh-TW" spc="-100" dirty="0" smtClean="0">
                <a:latin typeface="標楷體" pitchFamily="65" charset="-120"/>
                <a:ea typeface="標楷體" pitchFamily="65" charset="-120"/>
              </a:rPr>
              <a:t>3</a:t>
            </a:r>
            <a:r>
              <a:rPr lang="zh-TW" altLang="zh-TW" spc="-100" dirty="0" smtClean="0">
                <a:latin typeface="標楷體" pitchFamily="65" charset="-120"/>
                <a:ea typeface="標楷體" pitchFamily="65" charset="-120"/>
              </a:rPr>
              <a:t>款，擇符合需要者辦理比價或議價，</a:t>
            </a:r>
            <a:r>
              <a:rPr lang="zh-TW" altLang="zh-TW" spc="-100" dirty="0" smtClean="0">
                <a:solidFill>
                  <a:srgbClr val="0000FF"/>
                </a:solidFill>
                <a:latin typeface="標楷體" pitchFamily="65" charset="-120"/>
                <a:ea typeface="標楷體" pitchFamily="65" charset="-120"/>
              </a:rPr>
              <a:t>底價</a:t>
            </a:r>
            <a:r>
              <a:rPr lang="zh-TW" altLang="zh-TW" spc="-100" dirty="0" smtClean="0">
                <a:latin typeface="標楷體" pitchFamily="65" charset="-120"/>
                <a:ea typeface="標楷體" pitchFamily="65" charset="-120"/>
              </a:rPr>
              <a:t>之訂定，適用採購法施行細則</a:t>
            </a:r>
            <a:r>
              <a:rPr lang="zh-TW" altLang="zh-TW" spc="-100" dirty="0" smtClean="0">
                <a:solidFill>
                  <a:srgbClr val="731CB4"/>
                </a:solidFill>
                <a:latin typeface="標楷體" pitchFamily="65" charset="-120"/>
                <a:ea typeface="標楷體" pitchFamily="65" charset="-120"/>
              </a:rPr>
              <a:t>第</a:t>
            </a:r>
            <a:r>
              <a:rPr lang="en-US" altLang="zh-TW" spc="-100" dirty="0" smtClean="0">
                <a:solidFill>
                  <a:srgbClr val="731CB4"/>
                </a:solidFill>
                <a:latin typeface="標楷體" pitchFamily="65" charset="-120"/>
                <a:ea typeface="標楷體" pitchFamily="65" charset="-120"/>
              </a:rPr>
              <a:t>54</a:t>
            </a:r>
            <a:r>
              <a:rPr lang="zh-TW" altLang="zh-TW" spc="-100" dirty="0" smtClean="0">
                <a:solidFill>
                  <a:srgbClr val="731CB4"/>
                </a:solidFill>
                <a:latin typeface="標楷體" pitchFamily="65" charset="-120"/>
                <a:ea typeface="標楷體" pitchFamily="65" charset="-120"/>
              </a:rPr>
              <a:t>條第</a:t>
            </a:r>
            <a:r>
              <a:rPr lang="en-US" altLang="zh-TW" spc="-100" dirty="0" smtClean="0">
                <a:solidFill>
                  <a:srgbClr val="731CB4"/>
                </a:solidFill>
                <a:latin typeface="標楷體" pitchFamily="65" charset="-120"/>
                <a:ea typeface="標楷體" pitchFamily="65" charset="-120"/>
              </a:rPr>
              <a:t>3</a:t>
            </a:r>
            <a:r>
              <a:rPr lang="zh-TW" altLang="zh-TW" spc="-100" dirty="0" smtClean="0">
                <a:solidFill>
                  <a:srgbClr val="731CB4"/>
                </a:solidFill>
                <a:latin typeface="標楷體" pitchFamily="65" charset="-120"/>
                <a:ea typeface="標楷體" pitchFamily="65" charset="-120"/>
              </a:rPr>
              <a:t>項</a:t>
            </a:r>
            <a:r>
              <a:rPr lang="zh-TW" altLang="zh-TW" spc="-100" dirty="0" smtClean="0">
                <a:latin typeface="標楷體" pitchFamily="65" charset="-120"/>
                <a:ea typeface="標楷體" pitchFamily="65" charset="-120"/>
              </a:rPr>
              <a:t>規定</a:t>
            </a:r>
            <a:r>
              <a:rPr lang="zh-TW" altLang="en-US" spc="-100" dirty="0" smtClean="0">
                <a:latin typeface="標楷體" pitchFamily="65" charset="-120"/>
                <a:ea typeface="標楷體" pitchFamily="65" charset="-120"/>
              </a:rPr>
              <a:t>。</a:t>
            </a:r>
            <a:endParaRPr lang="en-US" altLang="zh-TW" spc="-100" dirty="0" smtClean="0">
              <a:latin typeface="標楷體" pitchFamily="65" charset="-120"/>
              <a:ea typeface="標楷體" pitchFamily="65" charset="-120"/>
            </a:endParaRPr>
          </a:p>
          <a:p>
            <a:pPr marL="1077913" lvl="1" indent="-182563" algn="just">
              <a:buFontTx/>
              <a:buNone/>
              <a:defRPr/>
            </a:pPr>
            <a:r>
              <a:rPr lang="en-US"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rPr>
              <a:t>由原底價核定人擔任主持決標人員，或由機關首長授權</a:t>
            </a:r>
            <a:r>
              <a:rPr lang="zh-TW" altLang="zh-TW" dirty="0" smtClean="0">
                <a:solidFill>
                  <a:srgbClr val="0000FF"/>
                </a:solidFill>
                <a:latin typeface="標楷體" pitchFamily="65" charset="-120"/>
                <a:ea typeface="標楷體" pitchFamily="65" charset="-120"/>
              </a:rPr>
              <a:t>主持決標人員</a:t>
            </a:r>
            <a:r>
              <a:rPr lang="zh-TW" altLang="zh-TW" dirty="0" smtClean="0">
                <a:latin typeface="標楷體" pitchFamily="65" charset="-120"/>
                <a:ea typeface="標楷體" pitchFamily="65" charset="-120"/>
              </a:rPr>
              <a:t>於改採議價時擔任底價核定人，避免因核定底價作業不及</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cs typeface="華康魏碑體"/>
            </a:endParaRPr>
          </a:p>
          <a:p>
            <a:pPr>
              <a:buFont typeface="Wingdings" pitchFamily="2" charset="2"/>
              <a:buNone/>
              <a:defRPr/>
            </a:pPr>
            <a:r>
              <a:rPr lang="zh-TW" altLang="en-US" sz="3600" dirty="0" smtClean="0">
                <a:latin typeface="標楷體" pitchFamily="65" charset="-120"/>
                <a:ea typeface="標楷體" pitchFamily="65" charset="-120"/>
                <a:cs typeface="華康魏碑體"/>
              </a:rPr>
              <a:t>　</a:t>
            </a:r>
            <a:endParaRPr lang="en-US" altLang="zh-TW" sz="3600" dirty="0" smtClean="0">
              <a:latin typeface="標楷體" pitchFamily="65" charset="-120"/>
              <a:ea typeface="標楷體" pitchFamily="65" charset="-120"/>
              <a:cs typeface="華康魏碑體"/>
            </a:endParaRPr>
          </a:p>
        </p:txBody>
      </p:sp>
      <p:sp>
        <p:nvSpPr>
          <p:cNvPr id="3686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3871441F-6CD3-4772-A8BE-8C471B2DB449}" type="slidenum">
              <a:rPr kumimoji="0" lang="en-US" altLang="zh-TW" sz="1200">
                <a:latin typeface="Baskerville Old Face"/>
              </a:rPr>
              <a:pPr algn="r">
                <a:buClr>
                  <a:srgbClr val="0000FF"/>
                </a:buClr>
              </a:pPr>
              <a:t>13</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idx="4294967295"/>
          </p:nvPr>
        </p:nvSpPr>
        <p:spPr>
          <a:noFill/>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最低合格標未超過底價之處理   </a:t>
            </a:r>
            <a:endParaRPr lang="en-US" altLang="zh-TW" sz="3000" dirty="0" smtClean="0">
              <a:solidFill>
                <a:srgbClr val="0000FF"/>
              </a:solidFill>
              <a:latin typeface="標楷體" pitchFamily="65" charset="-120"/>
              <a:ea typeface="標楷體" pitchFamily="65" charset="-120"/>
              <a:cs typeface="華康魏碑體"/>
            </a:endParaRPr>
          </a:p>
          <a:p>
            <a:pPr marL="1079500" lvl="1" indent="-457200" algn="just">
              <a:buFontTx/>
              <a:buNone/>
            </a:pPr>
            <a:r>
              <a:rPr lang="zh-TW" altLang="en-US" sz="3200" dirty="0" smtClean="0">
                <a:latin typeface="標楷體" pitchFamily="65" charset="-120"/>
                <a:ea typeface="標楷體" pitchFamily="65" charset="-120"/>
                <a:cs typeface="華康魏碑體"/>
              </a:rPr>
              <a:t> </a:t>
            </a:r>
            <a:r>
              <a:rPr lang="en-US" altLang="zh-TW" sz="3200"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cs typeface="華康魏碑體"/>
              </a:rPr>
              <a:t>最低合格標未超過底價且無採購法第</a:t>
            </a:r>
            <a:r>
              <a:rPr lang="en-US" altLang="zh-TW" dirty="0" smtClean="0">
                <a:latin typeface="標楷體" pitchFamily="65" charset="-120"/>
                <a:ea typeface="標楷體" pitchFamily="65" charset="-120"/>
                <a:cs typeface="華康魏碑體"/>
              </a:rPr>
              <a:t>58</a:t>
            </a:r>
            <a:r>
              <a:rPr lang="zh-TW" altLang="zh-TW" dirty="0" smtClean="0">
                <a:latin typeface="標楷體" pitchFamily="65" charset="-120"/>
                <a:ea typeface="標楷體" pitchFamily="65" charset="-120"/>
                <a:cs typeface="華康魏碑體"/>
              </a:rPr>
              <a:t>條總標價或部分標價偏低之情形，機關應即宣布決標。</a:t>
            </a:r>
            <a:endParaRPr lang="en-US" altLang="zh-TW" dirty="0" smtClean="0">
              <a:solidFill>
                <a:srgbClr val="0000FF"/>
              </a:solidFill>
              <a:latin typeface="標楷體" pitchFamily="65" charset="-120"/>
              <a:ea typeface="標楷體" pitchFamily="65" charset="-120"/>
              <a:cs typeface="華康魏碑體"/>
            </a:endParaRPr>
          </a:p>
          <a:p>
            <a:pPr marL="1079500" lvl="1" indent="-457200" algn="just">
              <a:buFontTx/>
              <a:buNone/>
            </a:pPr>
            <a:r>
              <a:rPr lang="zh-TW" altLang="en-US" sz="3200" dirty="0" smtClean="0">
                <a:latin typeface="標楷體" pitchFamily="65" charset="-120"/>
                <a:ea typeface="標楷體" pitchFamily="65" charset="-120"/>
                <a:cs typeface="華康魏碑體"/>
              </a:rPr>
              <a:t> </a:t>
            </a:r>
            <a:r>
              <a:rPr lang="en-US" altLang="zh-TW" sz="3200"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cs typeface="華康魏碑體"/>
              </a:rPr>
              <a:t>最低標廠商之總標價或部分標價偏低，顯不合理，有降低品質、不能誠信履約之虞或其他特殊情形，得限期通知該廠商提出說明或擔保。</a:t>
            </a:r>
            <a:endParaRPr lang="en-US" altLang="zh-TW" sz="3200" dirty="0" smtClean="0">
              <a:effectLst>
                <a:outerShdw blurRad="38100" dist="38100" dir="2700000" algn="tl">
                  <a:srgbClr val="C0C0C0"/>
                </a:outerShdw>
              </a:effectLst>
              <a:latin typeface="標楷體" pitchFamily="65" charset="-120"/>
              <a:ea typeface="標楷體" pitchFamily="65" charset="-120"/>
              <a:cs typeface="華康魏碑體"/>
            </a:endParaRPr>
          </a:p>
        </p:txBody>
      </p:sp>
      <p:sp>
        <p:nvSpPr>
          <p:cNvPr id="38915"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37A07600-CF9E-433C-9731-A6ED1CB60C6B}" type="slidenum">
              <a:rPr kumimoji="0" lang="en-US" altLang="zh-TW" sz="1200">
                <a:latin typeface="Baskerville Old Face"/>
              </a:rPr>
              <a:pPr algn="r">
                <a:buClr>
                  <a:srgbClr val="0000FF"/>
                </a:buClr>
              </a:pPr>
              <a:t>14</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29"/>
          <p:cNvSpPr>
            <a:spLocks noChangeShapeType="1"/>
          </p:cNvSpPr>
          <p:nvPr/>
        </p:nvSpPr>
        <p:spPr bwMode="auto">
          <a:xfrm>
            <a:off x="468313" y="1052513"/>
            <a:ext cx="0" cy="4176712"/>
          </a:xfrm>
          <a:prstGeom prst="line">
            <a:avLst/>
          </a:prstGeom>
          <a:noFill/>
          <a:ln w="9525">
            <a:solidFill>
              <a:schemeClr val="tx1"/>
            </a:solidFill>
            <a:round/>
            <a:headEnd/>
            <a:tailEnd/>
          </a:ln>
        </p:spPr>
        <p:txBody>
          <a:bodyPr wrap="none"/>
          <a:lstStyle/>
          <a:p>
            <a:endParaRPr lang="zh-TW" altLang="en-US"/>
          </a:p>
        </p:txBody>
      </p:sp>
      <p:sp>
        <p:nvSpPr>
          <p:cNvPr id="40962" name="Line 32"/>
          <p:cNvSpPr>
            <a:spLocks noChangeShapeType="1"/>
          </p:cNvSpPr>
          <p:nvPr/>
        </p:nvSpPr>
        <p:spPr bwMode="auto">
          <a:xfrm>
            <a:off x="468313" y="1268413"/>
            <a:ext cx="431800" cy="0"/>
          </a:xfrm>
          <a:prstGeom prst="line">
            <a:avLst/>
          </a:prstGeom>
          <a:noFill/>
          <a:ln w="9525">
            <a:solidFill>
              <a:schemeClr val="tx1"/>
            </a:solidFill>
            <a:round/>
            <a:headEnd/>
            <a:tailEnd/>
          </a:ln>
        </p:spPr>
        <p:txBody>
          <a:bodyPr wrap="none"/>
          <a:lstStyle/>
          <a:p>
            <a:endParaRPr lang="zh-TW" altLang="en-US"/>
          </a:p>
        </p:txBody>
      </p:sp>
      <p:sp>
        <p:nvSpPr>
          <p:cNvPr id="40963" name="Text Box 33"/>
          <p:cNvSpPr txBox="1">
            <a:spLocks noChangeArrowheads="1"/>
          </p:cNvSpPr>
          <p:nvPr/>
        </p:nvSpPr>
        <p:spPr bwMode="auto">
          <a:xfrm>
            <a:off x="900113" y="1052513"/>
            <a:ext cx="2159000" cy="3968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solidFill>
                  <a:srgbClr val="FF0000"/>
                </a:solidFill>
                <a:latin typeface="標楷體" pitchFamily="65" charset="-120"/>
                <a:ea typeface="標楷體" pitchFamily="65" charset="-120"/>
              </a:rPr>
              <a:t>底價</a:t>
            </a:r>
            <a:r>
              <a:rPr lang="en-US" altLang="zh-TW" sz="2000" b="1">
                <a:solidFill>
                  <a:srgbClr val="FF0000"/>
                </a:solidFill>
                <a:latin typeface="標楷體" pitchFamily="65" charset="-120"/>
                <a:ea typeface="標楷體" pitchFamily="65" charset="-120"/>
              </a:rPr>
              <a:t>80%</a:t>
            </a:r>
            <a:endParaRPr lang="zh-TW" altLang="en-US" sz="2000" b="1">
              <a:solidFill>
                <a:srgbClr val="FF0000"/>
              </a:solidFill>
              <a:latin typeface="標楷體" pitchFamily="65" charset="-120"/>
              <a:ea typeface="標楷體" pitchFamily="65" charset="-120"/>
            </a:endParaRPr>
          </a:p>
        </p:txBody>
      </p:sp>
      <p:sp>
        <p:nvSpPr>
          <p:cNvPr id="40964" name="Line 6"/>
          <p:cNvSpPr>
            <a:spLocks noChangeShapeType="1"/>
          </p:cNvSpPr>
          <p:nvPr/>
        </p:nvSpPr>
        <p:spPr bwMode="auto">
          <a:xfrm>
            <a:off x="468313" y="3979863"/>
            <a:ext cx="431800" cy="0"/>
          </a:xfrm>
          <a:prstGeom prst="line">
            <a:avLst/>
          </a:prstGeom>
          <a:noFill/>
          <a:ln w="9525">
            <a:solidFill>
              <a:schemeClr val="tx1"/>
            </a:solidFill>
            <a:round/>
            <a:headEnd/>
            <a:tailEnd/>
          </a:ln>
        </p:spPr>
        <p:txBody>
          <a:bodyPr wrap="none"/>
          <a:lstStyle/>
          <a:p>
            <a:endParaRPr lang="zh-TW" altLang="en-US"/>
          </a:p>
        </p:txBody>
      </p:sp>
      <p:sp>
        <p:nvSpPr>
          <p:cNvPr id="40965" name="Text Box 7"/>
          <p:cNvSpPr txBox="1">
            <a:spLocks noChangeArrowheads="1"/>
          </p:cNvSpPr>
          <p:nvPr/>
        </p:nvSpPr>
        <p:spPr bwMode="auto">
          <a:xfrm>
            <a:off x="900113" y="3763963"/>
            <a:ext cx="2016125" cy="3968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solidFill>
                  <a:srgbClr val="FF0000"/>
                </a:solidFill>
                <a:latin typeface="標楷體" pitchFamily="65" charset="-120"/>
                <a:ea typeface="標楷體" pitchFamily="65" charset="-120"/>
              </a:rPr>
              <a:t>底價</a:t>
            </a:r>
            <a:r>
              <a:rPr lang="en-US" altLang="zh-TW" sz="2000" b="1">
                <a:solidFill>
                  <a:srgbClr val="FF0000"/>
                </a:solidFill>
                <a:latin typeface="標楷體" pitchFamily="65" charset="-120"/>
                <a:ea typeface="標楷體" pitchFamily="65" charset="-120"/>
              </a:rPr>
              <a:t>70%</a:t>
            </a:r>
            <a:endParaRPr lang="zh-TW" altLang="en-US" sz="2000" b="1">
              <a:solidFill>
                <a:srgbClr val="FF0000"/>
              </a:solidFill>
              <a:latin typeface="標楷體" pitchFamily="65" charset="-120"/>
              <a:ea typeface="標楷體" pitchFamily="65" charset="-120"/>
            </a:endParaRPr>
          </a:p>
        </p:txBody>
      </p:sp>
      <p:sp>
        <p:nvSpPr>
          <p:cNvPr id="40966" name="Text Box 38"/>
          <p:cNvSpPr txBox="1">
            <a:spLocks noChangeArrowheads="1"/>
          </p:cNvSpPr>
          <p:nvPr/>
        </p:nvSpPr>
        <p:spPr bwMode="auto">
          <a:xfrm>
            <a:off x="539750" y="1484313"/>
            <a:ext cx="2808288" cy="1733550"/>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en-US" altLang="zh-TW" sz="2000" b="1">
                <a:latin typeface="標楷體" pitchFamily="65" charset="-120"/>
                <a:ea typeface="標楷體" pitchFamily="65" charset="-120"/>
                <a:cs typeface="全真疊圓體"/>
              </a:rPr>
              <a:t>(A)</a:t>
            </a:r>
            <a:r>
              <a:rPr lang="zh-TW" altLang="en-US" sz="2000" b="1">
                <a:latin typeface="標楷體" pitchFamily="65" charset="-120"/>
                <a:ea typeface="標楷體" pitchFamily="65" charset="-120"/>
                <a:cs typeface="全真疊圓體"/>
              </a:rPr>
              <a:t>無顯不合理</a:t>
            </a:r>
          </a:p>
          <a:p>
            <a:pPr eaLnBrk="0" hangingPunct="0">
              <a:lnSpc>
                <a:spcPct val="70000"/>
              </a:lnSpc>
              <a:buClr>
                <a:srgbClr val="0000FF"/>
              </a:buClr>
              <a:buFont typeface="Wingdings" pitchFamily="2" charset="2"/>
              <a:buNone/>
            </a:pPr>
            <a:r>
              <a:rPr lang="zh-TW" altLang="en-US" sz="1400" b="1">
                <a:latin typeface="標楷體" pitchFamily="65" charset="-120"/>
                <a:ea typeface="標楷體" pitchFamily="65" charset="-120"/>
                <a:cs typeface="全真疊圓體"/>
              </a:rPr>
              <a:t>最低標主動表示標價錯誤，要求不予決標？</a:t>
            </a:r>
            <a:r>
              <a:rPr lang="zh-TW" altLang="en-US" sz="2400" b="1">
                <a:latin typeface="標楷體" pitchFamily="65" charset="-120"/>
                <a:ea typeface="標楷體" pitchFamily="65" charset="-120"/>
                <a:cs typeface="全真疊圓體"/>
              </a:rPr>
              <a:t> </a:t>
            </a:r>
          </a:p>
          <a:p>
            <a:pPr eaLnBrk="0" hangingPunct="0">
              <a:buClr>
                <a:srgbClr val="0000FF"/>
              </a:buClr>
              <a:buFont typeface="Wingdings" pitchFamily="2" charset="2"/>
              <a:buNone/>
            </a:pPr>
            <a:endParaRPr lang="en-US" altLang="zh-TW" sz="2000" b="1">
              <a:latin typeface="標楷體" pitchFamily="65" charset="-120"/>
              <a:ea typeface="標楷體" pitchFamily="65" charset="-120"/>
              <a:cs typeface="全真疊圓體"/>
            </a:endParaRPr>
          </a:p>
          <a:p>
            <a:pPr eaLnBrk="0" hangingPunct="0">
              <a:buClr>
                <a:srgbClr val="0000FF"/>
              </a:buClr>
              <a:buFont typeface="Wingdings" pitchFamily="2" charset="2"/>
              <a:buNone/>
            </a:pPr>
            <a:r>
              <a:rPr lang="en-US" altLang="zh-TW" sz="2000" b="1">
                <a:latin typeface="標楷體" pitchFamily="65" charset="-120"/>
                <a:ea typeface="標楷體" pitchFamily="65" charset="-120"/>
                <a:cs typeface="全真疊圓體"/>
              </a:rPr>
              <a:t>(B)</a:t>
            </a:r>
            <a:r>
              <a:rPr lang="zh-TW" altLang="en-US" sz="2000" b="1">
                <a:latin typeface="標楷體" pitchFamily="65" charset="-120"/>
                <a:ea typeface="標楷體" pitchFamily="65" charset="-120"/>
                <a:cs typeface="全真疊圓體"/>
              </a:rPr>
              <a:t>顯不合理</a:t>
            </a:r>
          </a:p>
          <a:p>
            <a:pPr eaLnBrk="0" hangingPunct="0">
              <a:buClr>
                <a:srgbClr val="0000FF"/>
              </a:buClr>
              <a:buFont typeface="Wingdings" pitchFamily="2" charset="2"/>
              <a:buNone/>
            </a:pPr>
            <a:endParaRPr lang="en-US" altLang="zh-TW" sz="2000" b="1">
              <a:latin typeface="標楷體" pitchFamily="65" charset="-120"/>
              <a:ea typeface="標楷體" pitchFamily="65" charset="-120"/>
              <a:cs typeface="全真疊圓體"/>
            </a:endParaRPr>
          </a:p>
        </p:txBody>
      </p:sp>
      <p:sp>
        <p:nvSpPr>
          <p:cNvPr id="40967" name="Line 46"/>
          <p:cNvSpPr>
            <a:spLocks noChangeShapeType="1"/>
          </p:cNvSpPr>
          <p:nvPr/>
        </p:nvSpPr>
        <p:spPr bwMode="auto">
          <a:xfrm>
            <a:off x="2484438" y="1700213"/>
            <a:ext cx="6184900" cy="7937"/>
          </a:xfrm>
          <a:prstGeom prst="line">
            <a:avLst/>
          </a:prstGeom>
          <a:noFill/>
          <a:ln w="28575">
            <a:solidFill>
              <a:srgbClr val="FF0000"/>
            </a:solidFill>
            <a:round/>
            <a:headEnd/>
            <a:tailEnd type="triangle" w="med" len="med"/>
          </a:ln>
        </p:spPr>
        <p:txBody>
          <a:bodyPr wrap="none"/>
          <a:lstStyle/>
          <a:p>
            <a:endParaRPr lang="zh-TW" altLang="en-US"/>
          </a:p>
        </p:txBody>
      </p:sp>
      <p:sp>
        <p:nvSpPr>
          <p:cNvPr id="40968" name="Text Box 47"/>
          <p:cNvSpPr txBox="1">
            <a:spLocks noChangeArrowheads="1"/>
          </p:cNvSpPr>
          <p:nvPr/>
        </p:nvSpPr>
        <p:spPr bwMode="auto">
          <a:xfrm>
            <a:off x="3059113" y="1822450"/>
            <a:ext cx="5257800" cy="366713"/>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1800" b="1">
                <a:solidFill>
                  <a:srgbClr val="0000FF"/>
                </a:solidFill>
                <a:latin typeface="標楷體" pitchFamily="65" charset="-120"/>
                <a:ea typeface="標楷體" pitchFamily="65" charset="-120"/>
                <a:cs typeface="全真疊圓體"/>
              </a:rPr>
              <a:t>照價決標予最低標；不接受決標：</a:t>
            </a:r>
            <a:r>
              <a:rPr lang="en-US" altLang="zh-TW" sz="1800" b="1">
                <a:solidFill>
                  <a:srgbClr val="0000FF"/>
                </a:solidFill>
                <a:latin typeface="標楷體" pitchFamily="65" charset="-120"/>
                <a:ea typeface="標楷體" pitchFamily="65" charset="-120"/>
                <a:cs typeface="全真疊圓體"/>
              </a:rPr>
              <a:t>GPL 31,101</a:t>
            </a:r>
            <a:endParaRPr lang="zh-TW" altLang="en-US" sz="1800" b="1">
              <a:solidFill>
                <a:srgbClr val="0000FF"/>
              </a:solidFill>
              <a:latin typeface="標楷體" pitchFamily="65" charset="-120"/>
              <a:ea typeface="標楷體" pitchFamily="65" charset="-120"/>
              <a:cs typeface="全真疊圓體"/>
            </a:endParaRPr>
          </a:p>
        </p:txBody>
      </p:sp>
      <p:sp>
        <p:nvSpPr>
          <p:cNvPr id="40969" name="Text Box 38"/>
          <p:cNvSpPr txBox="1">
            <a:spLocks noChangeArrowheads="1"/>
          </p:cNvSpPr>
          <p:nvPr/>
        </p:nvSpPr>
        <p:spPr bwMode="auto">
          <a:xfrm>
            <a:off x="936625" y="2781300"/>
            <a:ext cx="1979613" cy="7016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latin typeface="標楷體" pitchFamily="65" charset="-120"/>
                <a:ea typeface="標楷體" pitchFamily="65" charset="-120"/>
                <a:cs typeface="全真疊圓體"/>
              </a:rPr>
              <a:t>限期通知最低標提出說明</a:t>
            </a:r>
            <a:endParaRPr lang="en-US" sz="2000" b="1">
              <a:latin typeface="標楷體" pitchFamily="65" charset="-120"/>
              <a:ea typeface="標楷體" pitchFamily="65" charset="-120"/>
              <a:cs typeface="全真疊圓體"/>
            </a:endParaRPr>
          </a:p>
        </p:txBody>
      </p:sp>
      <p:sp>
        <p:nvSpPr>
          <p:cNvPr id="40970" name="Text Box 11"/>
          <p:cNvSpPr txBox="1">
            <a:spLocks noChangeArrowheads="1"/>
          </p:cNvSpPr>
          <p:nvPr/>
        </p:nvSpPr>
        <p:spPr bwMode="auto">
          <a:xfrm>
            <a:off x="3360738" y="2276475"/>
            <a:ext cx="1098550" cy="366713"/>
          </a:xfrm>
          <a:prstGeom prst="rect">
            <a:avLst/>
          </a:prstGeom>
          <a:noFill/>
          <a:ln w="9525">
            <a:noFill/>
            <a:miter lim="800000"/>
            <a:headEnd/>
            <a:tailEnd/>
          </a:ln>
        </p:spPr>
        <p:txBody>
          <a:bodyPr wrap="none">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說明合理</a:t>
            </a:r>
          </a:p>
        </p:txBody>
      </p:sp>
      <p:sp>
        <p:nvSpPr>
          <p:cNvPr id="40971" name="Text Box 13"/>
          <p:cNvSpPr txBox="1">
            <a:spLocks noChangeArrowheads="1"/>
          </p:cNvSpPr>
          <p:nvPr/>
        </p:nvSpPr>
        <p:spPr bwMode="auto">
          <a:xfrm>
            <a:off x="3348038" y="2703513"/>
            <a:ext cx="3743325" cy="366712"/>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說明尚非完全合理</a:t>
            </a:r>
            <a:r>
              <a:rPr lang="en-US" altLang="zh-TW" sz="1800" b="1">
                <a:latin typeface="標楷體" pitchFamily="65" charset="-120"/>
                <a:ea typeface="標楷體" pitchFamily="65" charset="-120"/>
              </a:rPr>
              <a:t>+</a:t>
            </a:r>
            <a:r>
              <a:rPr lang="zh-TW" altLang="en-US" sz="1800" b="1">
                <a:solidFill>
                  <a:srgbClr val="FF0066"/>
                </a:solidFill>
                <a:latin typeface="標楷體" pitchFamily="65" charset="-120"/>
                <a:ea typeface="標楷體" pitchFamily="65" charset="-120"/>
              </a:rPr>
              <a:t>差額保證金</a:t>
            </a:r>
          </a:p>
        </p:txBody>
      </p:sp>
      <p:sp>
        <p:nvSpPr>
          <p:cNvPr id="40972" name="Text Box 14"/>
          <p:cNvSpPr txBox="1">
            <a:spLocks noChangeArrowheads="1"/>
          </p:cNvSpPr>
          <p:nvPr/>
        </p:nvSpPr>
        <p:spPr bwMode="auto">
          <a:xfrm>
            <a:off x="3348038" y="3175000"/>
            <a:ext cx="2590800" cy="366713"/>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說明顯不合理</a:t>
            </a:r>
            <a:endParaRPr lang="en-US" sz="1800" b="1">
              <a:latin typeface="標楷體" pitchFamily="65" charset="-120"/>
              <a:ea typeface="標楷體" pitchFamily="65" charset="-120"/>
            </a:endParaRPr>
          </a:p>
        </p:txBody>
      </p:sp>
      <p:sp>
        <p:nvSpPr>
          <p:cNvPr id="40973" name="Line 29"/>
          <p:cNvSpPr>
            <a:spLocks noChangeShapeType="1"/>
          </p:cNvSpPr>
          <p:nvPr/>
        </p:nvSpPr>
        <p:spPr bwMode="auto">
          <a:xfrm>
            <a:off x="8701088" y="1289050"/>
            <a:ext cx="0" cy="3659188"/>
          </a:xfrm>
          <a:prstGeom prst="line">
            <a:avLst/>
          </a:prstGeom>
          <a:noFill/>
          <a:ln w="38100">
            <a:solidFill>
              <a:srgbClr val="FF0000"/>
            </a:solidFill>
            <a:round/>
            <a:headEnd/>
            <a:tailEnd/>
          </a:ln>
        </p:spPr>
        <p:txBody>
          <a:bodyPr wrap="none"/>
          <a:lstStyle/>
          <a:p>
            <a:endParaRPr lang="zh-TW" altLang="en-US"/>
          </a:p>
        </p:txBody>
      </p:sp>
      <p:sp>
        <p:nvSpPr>
          <p:cNvPr id="40974" name="Text Box 4"/>
          <p:cNvSpPr txBox="1">
            <a:spLocks noChangeArrowheads="1"/>
          </p:cNvSpPr>
          <p:nvPr/>
        </p:nvSpPr>
        <p:spPr bwMode="auto">
          <a:xfrm>
            <a:off x="8705850" y="2306638"/>
            <a:ext cx="438150" cy="762000"/>
          </a:xfrm>
          <a:prstGeom prst="rect">
            <a:avLst/>
          </a:prstGeom>
          <a:noFill/>
          <a:ln w="9525">
            <a:noFill/>
            <a:miter lim="800000"/>
            <a:headEnd/>
            <a:tailEnd/>
          </a:ln>
        </p:spPr>
        <p:txBody>
          <a:bodyPr wrap="none">
            <a:spAutoFit/>
          </a:bodyPr>
          <a:lstStyle/>
          <a:p>
            <a:pPr eaLnBrk="0" hangingPunct="0">
              <a:spcBef>
                <a:spcPct val="20000"/>
              </a:spcBef>
              <a:buClr>
                <a:srgbClr val="0000FF"/>
              </a:buClr>
              <a:buFont typeface="Wingdings" pitchFamily="2" charset="2"/>
              <a:buNone/>
            </a:pPr>
            <a:r>
              <a:rPr lang="zh-TW" altLang="en-US" sz="2000" b="1">
                <a:solidFill>
                  <a:srgbClr val="FF0000"/>
                </a:solidFill>
                <a:latin typeface="標楷體" pitchFamily="65" charset="-120"/>
                <a:ea typeface="標楷體" pitchFamily="65" charset="-120"/>
              </a:rPr>
              <a:t>決</a:t>
            </a:r>
            <a:endParaRPr lang="en-US" sz="2000" b="1">
              <a:solidFill>
                <a:srgbClr val="FF0000"/>
              </a:solidFill>
              <a:latin typeface="標楷體" pitchFamily="65" charset="-120"/>
              <a:ea typeface="標楷體" pitchFamily="65" charset="-120"/>
            </a:endParaRPr>
          </a:p>
          <a:p>
            <a:pPr eaLnBrk="0" hangingPunct="0">
              <a:spcBef>
                <a:spcPct val="20000"/>
              </a:spcBef>
              <a:buClr>
                <a:srgbClr val="0000FF"/>
              </a:buClr>
              <a:buFont typeface="Wingdings" pitchFamily="2" charset="2"/>
              <a:buNone/>
            </a:pPr>
            <a:r>
              <a:rPr lang="zh-TW" altLang="en-US" sz="2000" b="1">
                <a:solidFill>
                  <a:srgbClr val="FF0000"/>
                </a:solidFill>
                <a:latin typeface="標楷體" pitchFamily="65" charset="-120"/>
                <a:ea typeface="標楷體" pitchFamily="65" charset="-120"/>
              </a:rPr>
              <a:t>標</a:t>
            </a:r>
          </a:p>
        </p:txBody>
      </p:sp>
      <p:sp>
        <p:nvSpPr>
          <p:cNvPr id="40975" name="左大括弧 16"/>
          <p:cNvSpPr>
            <a:spLocks/>
          </p:cNvSpPr>
          <p:nvPr/>
        </p:nvSpPr>
        <p:spPr bwMode="auto">
          <a:xfrm>
            <a:off x="2905125" y="2476500"/>
            <a:ext cx="442913" cy="1419225"/>
          </a:xfrm>
          <a:prstGeom prst="leftBrace">
            <a:avLst>
              <a:gd name="adj1" fmla="val 8337"/>
              <a:gd name="adj2" fmla="val 50000"/>
            </a:avLst>
          </a:prstGeom>
          <a:noFill/>
          <a:ln w="9525">
            <a:solidFill>
              <a:schemeClr val="tx1"/>
            </a:solidFill>
            <a:round/>
            <a:headEnd/>
            <a:tailEnd/>
          </a:ln>
        </p:spPr>
        <p:txBody>
          <a:bodyPr anchor="ctr"/>
          <a:lstStyle/>
          <a:p>
            <a:pPr algn="ctr" eaLnBrk="0" hangingPunct="0">
              <a:spcBef>
                <a:spcPct val="20000"/>
              </a:spcBef>
              <a:buClr>
                <a:srgbClr val="0000FF"/>
              </a:buClr>
              <a:buFont typeface="Wingdings" pitchFamily="2" charset="2"/>
              <a:buNone/>
            </a:pPr>
            <a:endParaRPr lang="zh-TW" altLang="en-US" sz="2400" b="1">
              <a:latin typeface="標楷體" pitchFamily="65" charset="-120"/>
              <a:ea typeface="標楷體" pitchFamily="65" charset="-120"/>
              <a:cs typeface="華康談楷體W5"/>
            </a:endParaRPr>
          </a:p>
        </p:txBody>
      </p:sp>
      <p:sp>
        <p:nvSpPr>
          <p:cNvPr id="40976" name="Line 46"/>
          <p:cNvSpPr>
            <a:spLocks noChangeShapeType="1"/>
          </p:cNvSpPr>
          <p:nvPr/>
        </p:nvSpPr>
        <p:spPr bwMode="auto">
          <a:xfrm flipV="1">
            <a:off x="4572000" y="2509838"/>
            <a:ext cx="4132263" cy="3175"/>
          </a:xfrm>
          <a:prstGeom prst="line">
            <a:avLst/>
          </a:prstGeom>
          <a:noFill/>
          <a:ln w="28575">
            <a:solidFill>
              <a:srgbClr val="FF0000"/>
            </a:solidFill>
            <a:round/>
            <a:headEnd/>
            <a:tailEnd type="triangle" w="med" len="med"/>
          </a:ln>
        </p:spPr>
        <p:txBody>
          <a:bodyPr wrap="none"/>
          <a:lstStyle/>
          <a:p>
            <a:endParaRPr lang="zh-TW" altLang="en-US"/>
          </a:p>
        </p:txBody>
      </p:sp>
      <p:sp>
        <p:nvSpPr>
          <p:cNvPr id="40977" name="Line 46"/>
          <p:cNvSpPr>
            <a:spLocks noChangeShapeType="1"/>
          </p:cNvSpPr>
          <p:nvPr/>
        </p:nvSpPr>
        <p:spPr bwMode="auto">
          <a:xfrm flipV="1">
            <a:off x="6948488" y="2933700"/>
            <a:ext cx="1738312" cy="0"/>
          </a:xfrm>
          <a:prstGeom prst="line">
            <a:avLst/>
          </a:prstGeom>
          <a:noFill/>
          <a:ln w="28575">
            <a:solidFill>
              <a:srgbClr val="FF0000"/>
            </a:solidFill>
            <a:round/>
            <a:headEnd/>
            <a:tailEnd type="triangle" w="med" len="med"/>
          </a:ln>
        </p:spPr>
        <p:txBody>
          <a:bodyPr wrap="none"/>
          <a:lstStyle/>
          <a:p>
            <a:endParaRPr lang="zh-TW" altLang="en-US"/>
          </a:p>
        </p:txBody>
      </p:sp>
      <p:sp>
        <p:nvSpPr>
          <p:cNvPr id="40978" name="Line 46"/>
          <p:cNvSpPr>
            <a:spLocks noChangeShapeType="1"/>
          </p:cNvSpPr>
          <p:nvPr/>
        </p:nvSpPr>
        <p:spPr bwMode="auto">
          <a:xfrm>
            <a:off x="5033963" y="3390900"/>
            <a:ext cx="1112837" cy="0"/>
          </a:xfrm>
          <a:prstGeom prst="line">
            <a:avLst/>
          </a:prstGeom>
          <a:noFill/>
          <a:ln w="28575">
            <a:solidFill>
              <a:srgbClr val="FF0000"/>
            </a:solidFill>
            <a:round/>
            <a:headEnd/>
            <a:tailEnd type="triangle" w="med" len="med"/>
          </a:ln>
        </p:spPr>
        <p:txBody>
          <a:bodyPr wrap="none"/>
          <a:lstStyle/>
          <a:p>
            <a:endParaRPr lang="zh-TW" altLang="en-US"/>
          </a:p>
        </p:txBody>
      </p:sp>
      <p:sp>
        <p:nvSpPr>
          <p:cNvPr id="40979" name="Text Box 14"/>
          <p:cNvSpPr txBox="1">
            <a:spLocks noChangeArrowheads="1"/>
          </p:cNvSpPr>
          <p:nvPr/>
        </p:nvSpPr>
        <p:spPr bwMode="auto">
          <a:xfrm>
            <a:off x="3494088" y="3535363"/>
            <a:ext cx="2590800" cy="696912"/>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未期限內提出說明</a:t>
            </a:r>
            <a:endParaRPr lang="en-US" sz="1800" b="1">
              <a:latin typeface="標楷體" pitchFamily="65" charset="-120"/>
              <a:ea typeface="標楷體" pitchFamily="65" charset="-120"/>
            </a:endParaRPr>
          </a:p>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未提出差額保證金</a:t>
            </a:r>
            <a:endParaRPr lang="en-US" sz="1800" b="1">
              <a:latin typeface="標楷體" pitchFamily="65" charset="-120"/>
              <a:ea typeface="標楷體" pitchFamily="65" charset="-120"/>
            </a:endParaRPr>
          </a:p>
        </p:txBody>
      </p:sp>
      <p:sp>
        <p:nvSpPr>
          <p:cNvPr id="40980" name="左大括弧 21"/>
          <p:cNvSpPr>
            <a:spLocks/>
          </p:cNvSpPr>
          <p:nvPr/>
        </p:nvSpPr>
        <p:spPr bwMode="auto">
          <a:xfrm>
            <a:off x="3348038" y="3730625"/>
            <a:ext cx="222250" cy="328613"/>
          </a:xfrm>
          <a:prstGeom prst="leftBrace">
            <a:avLst>
              <a:gd name="adj1" fmla="val 8331"/>
              <a:gd name="adj2" fmla="val 50000"/>
            </a:avLst>
          </a:prstGeom>
          <a:noFill/>
          <a:ln w="9525">
            <a:solidFill>
              <a:schemeClr val="tx1"/>
            </a:solidFill>
            <a:round/>
            <a:headEnd/>
            <a:tailEnd/>
          </a:ln>
        </p:spPr>
        <p:txBody>
          <a:bodyPr anchor="ctr"/>
          <a:lstStyle/>
          <a:p>
            <a:pPr algn="ctr" eaLnBrk="0" hangingPunct="0">
              <a:spcBef>
                <a:spcPct val="20000"/>
              </a:spcBef>
              <a:buClr>
                <a:srgbClr val="0000FF"/>
              </a:buClr>
              <a:buFont typeface="Wingdings" pitchFamily="2" charset="2"/>
              <a:buNone/>
            </a:pPr>
            <a:endParaRPr lang="zh-TW" altLang="en-US" sz="2400" b="1">
              <a:latin typeface="標楷體" pitchFamily="65" charset="-120"/>
              <a:ea typeface="標楷體" pitchFamily="65" charset="-120"/>
              <a:cs typeface="華康談楷體W5"/>
            </a:endParaRPr>
          </a:p>
        </p:txBody>
      </p:sp>
      <p:sp>
        <p:nvSpPr>
          <p:cNvPr id="40981" name="Line 46"/>
          <p:cNvSpPr>
            <a:spLocks noChangeShapeType="1"/>
          </p:cNvSpPr>
          <p:nvPr/>
        </p:nvSpPr>
        <p:spPr bwMode="auto">
          <a:xfrm flipV="1">
            <a:off x="5556250" y="3889375"/>
            <a:ext cx="590550" cy="3175"/>
          </a:xfrm>
          <a:prstGeom prst="line">
            <a:avLst/>
          </a:prstGeom>
          <a:noFill/>
          <a:ln w="28575">
            <a:solidFill>
              <a:srgbClr val="FF0000"/>
            </a:solidFill>
            <a:round/>
            <a:headEnd/>
            <a:tailEnd type="triangle" w="med" len="med"/>
          </a:ln>
        </p:spPr>
        <p:txBody>
          <a:bodyPr wrap="none"/>
          <a:lstStyle/>
          <a:p>
            <a:endParaRPr lang="zh-TW" altLang="en-US"/>
          </a:p>
        </p:txBody>
      </p:sp>
      <p:sp>
        <p:nvSpPr>
          <p:cNvPr id="40982" name="Text Box 38"/>
          <p:cNvSpPr txBox="1">
            <a:spLocks noChangeArrowheads="1"/>
          </p:cNvSpPr>
          <p:nvPr/>
        </p:nvSpPr>
        <p:spPr bwMode="auto">
          <a:xfrm>
            <a:off x="554038" y="4149725"/>
            <a:ext cx="2806700" cy="550863"/>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en-US" altLang="zh-TW" sz="2000" b="1">
                <a:latin typeface="標楷體" pitchFamily="65" charset="-120"/>
                <a:ea typeface="標楷體" pitchFamily="65" charset="-120"/>
                <a:cs typeface="全真疊圓體"/>
              </a:rPr>
              <a:t>(A)</a:t>
            </a:r>
            <a:r>
              <a:rPr lang="zh-TW" altLang="en-US" sz="2000" b="1">
                <a:latin typeface="標楷體" pitchFamily="65" charset="-120"/>
                <a:ea typeface="標楷體" pitchFamily="65" charset="-120"/>
                <a:cs typeface="全真疊圓體"/>
              </a:rPr>
              <a:t>無顯不合理</a:t>
            </a:r>
          </a:p>
          <a:p>
            <a:pPr eaLnBrk="0" hangingPunct="0">
              <a:lnSpc>
                <a:spcPct val="70000"/>
              </a:lnSpc>
              <a:buClr>
                <a:srgbClr val="0000FF"/>
              </a:buClr>
              <a:buFont typeface="Wingdings" pitchFamily="2" charset="2"/>
              <a:buNone/>
            </a:pPr>
            <a:r>
              <a:rPr lang="zh-TW" altLang="en-US" sz="1400" b="1">
                <a:latin typeface="標楷體" pitchFamily="65" charset="-120"/>
                <a:ea typeface="標楷體" pitchFamily="65" charset="-120"/>
                <a:cs typeface="全真疊圓體"/>
              </a:rPr>
              <a:t>         </a:t>
            </a:r>
            <a:endParaRPr lang="en-US" altLang="zh-TW" sz="2000" b="1">
              <a:latin typeface="標楷體" pitchFamily="65" charset="-120"/>
              <a:ea typeface="標楷體" pitchFamily="65" charset="-120"/>
              <a:cs typeface="全真疊圓體"/>
            </a:endParaRPr>
          </a:p>
        </p:txBody>
      </p:sp>
      <p:sp>
        <p:nvSpPr>
          <p:cNvPr id="40983" name="Line 46"/>
          <p:cNvSpPr>
            <a:spLocks noChangeShapeType="1"/>
          </p:cNvSpPr>
          <p:nvPr/>
        </p:nvSpPr>
        <p:spPr bwMode="auto">
          <a:xfrm>
            <a:off x="2498725" y="4365625"/>
            <a:ext cx="6262688" cy="0"/>
          </a:xfrm>
          <a:prstGeom prst="line">
            <a:avLst/>
          </a:prstGeom>
          <a:noFill/>
          <a:ln w="28575">
            <a:solidFill>
              <a:srgbClr val="FF0000"/>
            </a:solidFill>
            <a:round/>
            <a:headEnd/>
            <a:tailEnd type="triangle" w="med" len="med"/>
          </a:ln>
        </p:spPr>
        <p:txBody>
          <a:bodyPr wrap="none"/>
          <a:lstStyle/>
          <a:p>
            <a:endParaRPr lang="zh-TW" altLang="en-US"/>
          </a:p>
        </p:txBody>
      </p:sp>
      <p:sp>
        <p:nvSpPr>
          <p:cNvPr id="40984" name="Text Box 38"/>
          <p:cNvSpPr txBox="1">
            <a:spLocks noChangeArrowheads="1"/>
          </p:cNvSpPr>
          <p:nvPr/>
        </p:nvSpPr>
        <p:spPr bwMode="auto">
          <a:xfrm>
            <a:off x="546100" y="4579938"/>
            <a:ext cx="2808288" cy="550862"/>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en-US" altLang="zh-TW" sz="2000" b="1">
                <a:latin typeface="標楷體" pitchFamily="65" charset="-120"/>
                <a:ea typeface="標楷體" pitchFamily="65" charset="-120"/>
                <a:cs typeface="全真疊圓體"/>
              </a:rPr>
              <a:t>(B)</a:t>
            </a:r>
            <a:r>
              <a:rPr lang="zh-TW" altLang="en-US" sz="2000" b="1">
                <a:latin typeface="標楷體" pitchFamily="65" charset="-120"/>
                <a:ea typeface="標楷體" pitchFamily="65" charset="-120"/>
                <a:cs typeface="全真疊圓體"/>
              </a:rPr>
              <a:t>顯不合理</a:t>
            </a:r>
          </a:p>
          <a:p>
            <a:pPr eaLnBrk="0" hangingPunct="0">
              <a:lnSpc>
                <a:spcPct val="70000"/>
              </a:lnSpc>
              <a:buClr>
                <a:srgbClr val="0000FF"/>
              </a:buClr>
              <a:buFont typeface="Wingdings" pitchFamily="2" charset="2"/>
              <a:buNone/>
            </a:pPr>
            <a:r>
              <a:rPr lang="zh-TW" altLang="en-US" sz="1400" b="1">
                <a:latin typeface="標楷體" pitchFamily="65" charset="-120"/>
                <a:ea typeface="標楷體" pitchFamily="65" charset="-120"/>
                <a:cs typeface="全真疊圓體"/>
              </a:rPr>
              <a:t>         </a:t>
            </a:r>
            <a:endParaRPr lang="en-US" altLang="zh-TW" sz="2000" b="1">
              <a:latin typeface="標楷體" pitchFamily="65" charset="-120"/>
              <a:ea typeface="標楷體" pitchFamily="65" charset="-120"/>
              <a:cs typeface="全真疊圓體"/>
            </a:endParaRPr>
          </a:p>
        </p:txBody>
      </p:sp>
      <p:sp>
        <p:nvSpPr>
          <p:cNvPr id="40985" name="Text Box 38"/>
          <p:cNvSpPr txBox="1">
            <a:spLocks noChangeArrowheads="1"/>
          </p:cNvSpPr>
          <p:nvPr/>
        </p:nvSpPr>
        <p:spPr bwMode="auto">
          <a:xfrm>
            <a:off x="936625" y="4868863"/>
            <a:ext cx="1979613" cy="701675"/>
          </a:xfrm>
          <a:prstGeom prst="rect">
            <a:avLst/>
          </a:prstGeom>
          <a:noFill/>
          <a:ln w="9525">
            <a:noFill/>
            <a:miter lim="800000"/>
            <a:headEnd/>
            <a:tailEnd/>
          </a:ln>
        </p:spPr>
        <p:txBody>
          <a:bodyPr>
            <a:spAutoFit/>
          </a:bodyPr>
          <a:lstStyle/>
          <a:p>
            <a:pPr eaLnBrk="0" hangingPunct="0">
              <a:buClr>
                <a:srgbClr val="0000FF"/>
              </a:buClr>
              <a:buFont typeface="Wingdings" pitchFamily="2" charset="2"/>
              <a:buNone/>
            </a:pPr>
            <a:r>
              <a:rPr lang="zh-TW" altLang="en-US" sz="2000" b="1">
                <a:latin typeface="標楷體" pitchFamily="65" charset="-120"/>
                <a:ea typeface="標楷體" pitchFamily="65" charset="-120"/>
                <a:cs typeface="全真疊圓體"/>
              </a:rPr>
              <a:t>限期通知最低標提出說明</a:t>
            </a:r>
            <a:endParaRPr lang="en-US" sz="2000" b="1">
              <a:latin typeface="標楷體" pitchFamily="65" charset="-120"/>
              <a:ea typeface="標楷體" pitchFamily="65" charset="-120"/>
              <a:cs typeface="全真疊圓體"/>
            </a:endParaRPr>
          </a:p>
        </p:txBody>
      </p:sp>
      <p:sp>
        <p:nvSpPr>
          <p:cNvPr id="40986" name="左大括弧 27"/>
          <p:cNvSpPr>
            <a:spLocks/>
          </p:cNvSpPr>
          <p:nvPr/>
        </p:nvSpPr>
        <p:spPr bwMode="auto">
          <a:xfrm>
            <a:off x="2905125" y="4787900"/>
            <a:ext cx="442913" cy="1358900"/>
          </a:xfrm>
          <a:prstGeom prst="leftBrace">
            <a:avLst>
              <a:gd name="adj1" fmla="val 8338"/>
              <a:gd name="adj2" fmla="val 50000"/>
            </a:avLst>
          </a:prstGeom>
          <a:noFill/>
          <a:ln w="9525">
            <a:solidFill>
              <a:schemeClr val="tx1"/>
            </a:solidFill>
            <a:round/>
            <a:headEnd/>
            <a:tailEnd/>
          </a:ln>
        </p:spPr>
        <p:txBody>
          <a:bodyPr anchor="ctr"/>
          <a:lstStyle/>
          <a:p>
            <a:pPr algn="ctr" eaLnBrk="0" hangingPunct="0">
              <a:spcBef>
                <a:spcPct val="20000"/>
              </a:spcBef>
              <a:buClr>
                <a:srgbClr val="0000FF"/>
              </a:buClr>
              <a:buFont typeface="Wingdings" pitchFamily="2" charset="2"/>
              <a:buNone/>
            </a:pPr>
            <a:endParaRPr lang="zh-TW" altLang="en-US" sz="2400" b="1">
              <a:latin typeface="標楷體" pitchFamily="65" charset="-120"/>
              <a:ea typeface="標楷體" pitchFamily="65" charset="-120"/>
              <a:cs typeface="華康談楷體W5"/>
            </a:endParaRPr>
          </a:p>
        </p:txBody>
      </p:sp>
      <p:sp>
        <p:nvSpPr>
          <p:cNvPr id="40987" name="Text Box 11"/>
          <p:cNvSpPr txBox="1">
            <a:spLocks noChangeArrowheads="1"/>
          </p:cNvSpPr>
          <p:nvPr/>
        </p:nvSpPr>
        <p:spPr bwMode="auto">
          <a:xfrm>
            <a:off x="3348038" y="4540250"/>
            <a:ext cx="1098550" cy="366713"/>
          </a:xfrm>
          <a:prstGeom prst="rect">
            <a:avLst/>
          </a:prstGeom>
          <a:noFill/>
          <a:ln w="9525">
            <a:noFill/>
            <a:miter lim="800000"/>
            <a:headEnd/>
            <a:tailEnd/>
          </a:ln>
        </p:spPr>
        <p:txBody>
          <a:bodyPr wrap="none">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說明合理</a:t>
            </a:r>
          </a:p>
        </p:txBody>
      </p:sp>
      <p:sp>
        <p:nvSpPr>
          <p:cNvPr id="40988" name="Line 46"/>
          <p:cNvSpPr>
            <a:spLocks noChangeShapeType="1"/>
          </p:cNvSpPr>
          <p:nvPr/>
        </p:nvSpPr>
        <p:spPr bwMode="auto">
          <a:xfrm>
            <a:off x="4568825" y="4718050"/>
            <a:ext cx="4176713" cy="0"/>
          </a:xfrm>
          <a:prstGeom prst="line">
            <a:avLst/>
          </a:prstGeom>
          <a:noFill/>
          <a:ln w="28575">
            <a:solidFill>
              <a:srgbClr val="FF0000"/>
            </a:solidFill>
            <a:round/>
            <a:headEnd/>
            <a:tailEnd type="triangle" w="med" len="med"/>
          </a:ln>
        </p:spPr>
        <p:txBody>
          <a:bodyPr wrap="none"/>
          <a:lstStyle/>
          <a:p>
            <a:endParaRPr lang="zh-TW" altLang="en-US"/>
          </a:p>
        </p:txBody>
      </p:sp>
      <p:sp>
        <p:nvSpPr>
          <p:cNvPr id="40989" name="Text Box 14"/>
          <p:cNvSpPr txBox="1">
            <a:spLocks noChangeArrowheads="1"/>
          </p:cNvSpPr>
          <p:nvPr/>
        </p:nvSpPr>
        <p:spPr bwMode="auto">
          <a:xfrm>
            <a:off x="3298825" y="4913313"/>
            <a:ext cx="1924050" cy="641350"/>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說明顯不合理</a:t>
            </a:r>
            <a:r>
              <a:rPr lang="en-US" altLang="zh-TW" sz="1800" b="1">
                <a:latin typeface="標楷體" pitchFamily="65" charset="-120"/>
                <a:ea typeface="標楷體" pitchFamily="65" charset="-120"/>
              </a:rPr>
              <a:t>or</a:t>
            </a:r>
            <a:r>
              <a:rPr lang="zh-TW" altLang="en-US" sz="1800" b="1">
                <a:latin typeface="標楷體" pitchFamily="65" charset="-120"/>
                <a:ea typeface="標楷體" pitchFamily="65" charset="-120"/>
              </a:rPr>
              <a:t>尚非完全合理</a:t>
            </a:r>
          </a:p>
        </p:txBody>
      </p:sp>
      <p:sp>
        <p:nvSpPr>
          <p:cNvPr id="40990" name="Line 46"/>
          <p:cNvSpPr>
            <a:spLocks noChangeShapeType="1"/>
          </p:cNvSpPr>
          <p:nvPr/>
        </p:nvSpPr>
        <p:spPr bwMode="auto">
          <a:xfrm flipV="1">
            <a:off x="5116513" y="5278438"/>
            <a:ext cx="1385887" cy="11112"/>
          </a:xfrm>
          <a:prstGeom prst="line">
            <a:avLst/>
          </a:prstGeom>
          <a:noFill/>
          <a:ln w="28575">
            <a:solidFill>
              <a:srgbClr val="FF0000"/>
            </a:solidFill>
            <a:round/>
            <a:headEnd/>
            <a:tailEnd type="triangle" w="med" len="med"/>
          </a:ln>
        </p:spPr>
        <p:txBody>
          <a:bodyPr wrap="none"/>
          <a:lstStyle/>
          <a:p>
            <a:endParaRPr lang="zh-TW" altLang="en-US"/>
          </a:p>
        </p:txBody>
      </p:sp>
      <p:sp>
        <p:nvSpPr>
          <p:cNvPr id="40991" name="Text Box 19"/>
          <p:cNvSpPr txBox="1">
            <a:spLocks noChangeArrowheads="1"/>
          </p:cNvSpPr>
          <p:nvPr/>
        </p:nvSpPr>
        <p:spPr bwMode="auto">
          <a:xfrm>
            <a:off x="3354388" y="5430838"/>
            <a:ext cx="2274887" cy="544512"/>
          </a:xfrm>
          <a:prstGeom prst="rect">
            <a:avLst/>
          </a:prstGeom>
          <a:noFill/>
          <a:ln w="9525">
            <a:noFill/>
            <a:miter lim="800000"/>
            <a:headEnd/>
            <a:tailEnd/>
          </a:ln>
        </p:spPr>
        <p:txBody>
          <a:bodyPr>
            <a:spAutoFit/>
          </a:bodyPr>
          <a:lstStyle/>
          <a:p>
            <a:pPr eaLnBrk="0" hangingPunct="0">
              <a:spcBef>
                <a:spcPct val="10000"/>
              </a:spcBef>
              <a:buClr>
                <a:srgbClr val="CC0099"/>
              </a:buClr>
              <a:buFont typeface="Wingdings" pitchFamily="2" charset="2"/>
              <a:buNone/>
            </a:pPr>
            <a:r>
              <a:rPr lang="zh-TW" altLang="en-US" sz="1400" b="1">
                <a:solidFill>
                  <a:srgbClr val="CC0099"/>
                </a:solidFill>
                <a:latin typeface="標楷體" pitchFamily="65" charset="-120"/>
                <a:ea typeface="標楷體" pitchFamily="65" charset="-120"/>
              </a:rPr>
              <a:t>最低標表示願意提出差額</a:t>
            </a:r>
            <a:endParaRPr lang="en-US" sz="1400" b="1">
              <a:solidFill>
                <a:srgbClr val="CC0099"/>
              </a:solidFill>
              <a:latin typeface="標楷體" pitchFamily="65" charset="-120"/>
              <a:ea typeface="標楷體" pitchFamily="65" charset="-120"/>
            </a:endParaRPr>
          </a:p>
          <a:p>
            <a:pPr eaLnBrk="0" hangingPunct="0">
              <a:spcBef>
                <a:spcPct val="10000"/>
              </a:spcBef>
              <a:buClr>
                <a:srgbClr val="CC0099"/>
              </a:buClr>
              <a:buFont typeface="Wingdings" pitchFamily="2" charset="2"/>
              <a:buNone/>
            </a:pPr>
            <a:r>
              <a:rPr lang="zh-TW" altLang="en-US" sz="1400" b="1">
                <a:solidFill>
                  <a:srgbClr val="CC0099"/>
                </a:solidFill>
                <a:latin typeface="標楷體" pitchFamily="65" charset="-120"/>
                <a:ea typeface="標楷體" pitchFamily="65" charset="-120"/>
              </a:rPr>
              <a:t>保證金者，機關應予拒絕</a:t>
            </a:r>
          </a:p>
        </p:txBody>
      </p:sp>
      <p:sp>
        <p:nvSpPr>
          <p:cNvPr id="40992" name="Text Box 4"/>
          <p:cNvSpPr txBox="1">
            <a:spLocks noChangeArrowheads="1"/>
          </p:cNvSpPr>
          <p:nvPr/>
        </p:nvSpPr>
        <p:spPr bwMode="auto">
          <a:xfrm>
            <a:off x="47625" y="1998663"/>
            <a:ext cx="420688" cy="1311275"/>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2000" b="1">
                <a:solidFill>
                  <a:srgbClr val="FF0000"/>
                </a:solidFill>
                <a:latin typeface="標楷體" pitchFamily="65" charset="-120"/>
                <a:ea typeface="標楷體" pitchFamily="65" charset="-120"/>
              </a:rPr>
              <a:t>最低標價</a:t>
            </a:r>
          </a:p>
        </p:txBody>
      </p:sp>
      <p:sp>
        <p:nvSpPr>
          <p:cNvPr id="40993" name="Text Box 14"/>
          <p:cNvSpPr txBox="1">
            <a:spLocks noChangeArrowheads="1"/>
          </p:cNvSpPr>
          <p:nvPr/>
        </p:nvSpPr>
        <p:spPr bwMode="auto">
          <a:xfrm>
            <a:off x="3262313" y="5940425"/>
            <a:ext cx="2590800" cy="368300"/>
          </a:xfrm>
          <a:prstGeom prst="rect">
            <a:avLst/>
          </a:prstGeom>
          <a:noFill/>
          <a:ln w="9525">
            <a:noFill/>
            <a:miter lim="800000"/>
            <a:headEnd/>
            <a:tailEnd/>
          </a:ln>
        </p:spPr>
        <p:txBody>
          <a:bodyPr>
            <a:spAutoFit/>
          </a:bodyPr>
          <a:lstStyle/>
          <a:p>
            <a:pPr eaLnBrk="0" hangingPunct="0">
              <a:spcBef>
                <a:spcPct val="20000"/>
              </a:spcBef>
              <a:buClr>
                <a:srgbClr val="0000FF"/>
              </a:buClr>
              <a:buFont typeface="Wingdings" pitchFamily="2" charset="2"/>
              <a:buNone/>
            </a:pPr>
            <a:r>
              <a:rPr lang="zh-TW" altLang="en-US" sz="1800" b="1">
                <a:latin typeface="標楷體" pitchFamily="65" charset="-120"/>
                <a:ea typeface="標楷體" pitchFamily="65" charset="-120"/>
              </a:rPr>
              <a:t>未期限內提出說明</a:t>
            </a:r>
            <a:endParaRPr lang="en-US" sz="1800" b="1">
              <a:latin typeface="標楷體" pitchFamily="65" charset="-120"/>
              <a:ea typeface="標楷體" pitchFamily="65" charset="-120"/>
            </a:endParaRPr>
          </a:p>
        </p:txBody>
      </p:sp>
      <p:sp>
        <p:nvSpPr>
          <p:cNvPr id="40994" name="Line 46"/>
          <p:cNvSpPr>
            <a:spLocks noChangeShapeType="1"/>
          </p:cNvSpPr>
          <p:nvPr/>
        </p:nvSpPr>
        <p:spPr bwMode="auto">
          <a:xfrm flipV="1">
            <a:off x="5227638" y="6102350"/>
            <a:ext cx="1239837" cy="14288"/>
          </a:xfrm>
          <a:prstGeom prst="line">
            <a:avLst/>
          </a:prstGeom>
          <a:noFill/>
          <a:ln w="28575">
            <a:solidFill>
              <a:srgbClr val="FF0000"/>
            </a:solidFill>
            <a:round/>
            <a:headEnd/>
            <a:tailEnd type="triangle" w="med" len="med"/>
          </a:ln>
        </p:spPr>
        <p:txBody>
          <a:bodyPr wrap="none"/>
          <a:lstStyle/>
          <a:p>
            <a:endParaRPr lang="zh-TW" altLang="en-US"/>
          </a:p>
        </p:txBody>
      </p:sp>
      <p:sp>
        <p:nvSpPr>
          <p:cNvPr id="40995" name="矩形 40"/>
          <p:cNvSpPr>
            <a:spLocks noChangeArrowheads="1"/>
          </p:cNvSpPr>
          <p:nvPr/>
        </p:nvSpPr>
        <p:spPr bwMode="auto">
          <a:xfrm>
            <a:off x="6146800" y="3213100"/>
            <a:ext cx="2232025" cy="827088"/>
          </a:xfrm>
          <a:prstGeom prst="rect">
            <a:avLst/>
          </a:prstGeom>
          <a:noFill/>
          <a:ln w="9525">
            <a:solidFill>
              <a:srgbClr val="FF0000"/>
            </a:solidFill>
            <a:miter lim="800000"/>
            <a:headEnd/>
            <a:tailEnd/>
          </a:ln>
        </p:spPr>
        <p:txBody>
          <a:bodyPr wrap="none" anchor="ctr"/>
          <a:lstStyle/>
          <a:p>
            <a:pPr eaLnBrk="0" hangingPunct="0">
              <a:buClr>
                <a:srgbClr val="0000FF"/>
              </a:buClr>
              <a:buFont typeface="Wingdings" pitchFamily="2" charset="2"/>
              <a:buNone/>
            </a:pPr>
            <a:r>
              <a:rPr lang="zh-TW" altLang="en-US" sz="1800" b="1">
                <a:solidFill>
                  <a:srgbClr val="FF0000"/>
                </a:solidFill>
                <a:latin typeface="標楷體" pitchFamily="65" charset="-120"/>
                <a:ea typeface="標楷體" pitchFamily="65" charset="-120"/>
              </a:rPr>
              <a:t>逕不決標予最低標</a:t>
            </a:r>
          </a:p>
        </p:txBody>
      </p:sp>
      <p:sp>
        <p:nvSpPr>
          <p:cNvPr id="40996" name="矩形 41"/>
          <p:cNvSpPr>
            <a:spLocks noChangeArrowheads="1"/>
          </p:cNvSpPr>
          <p:nvPr/>
        </p:nvSpPr>
        <p:spPr bwMode="auto">
          <a:xfrm>
            <a:off x="6527800" y="5048250"/>
            <a:ext cx="2166938" cy="1130300"/>
          </a:xfrm>
          <a:prstGeom prst="rect">
            <a:avLst/>
          </a:prstGeom>
          <a:noFill/>
          <a:ln w="9525">
            <a:solidFill>
              <a:srgbClr val="FF0000"/>
            </a:solidFill>
            <a:miter lim="800000"/>
            <a:headEnd/>
            <a:tailEnd/>
          </a:ln>
        </p:spPr>
        <p:txBody>
          <a:bodyPr wrap="none" anchor="ctr"/>
          <a:lstStyle/>
          <a:p>
            <a:pPr eaLnBrk="0" hangingPunct="0">
              <a:buClr>
                <a:srgbClr val="0000FF"/>
              </a:buClr>
              <a:buFont typeface="Wingdings" pitchFamily="2" charset="2"/>
              <a:buNone/>
            </a:pPr>
            <a:r>
              <a:rPr lang="zh-TW" altLang="en-US" sz="1800" b="1">
                <a:solidFill>
                  <a:srgbClr val="FF0000"/>
                </a:solidFill>
                <a:latin typeface="標楷體" pitchFamily="65" charset="-120"/>
                <a:ea typeface="標楷體" pitchFamily="65" charset="-120"/>
              </a:rPr>
              <a:t>逕不決標予最低標</a:t>
            </a:r>
          </a:p>
        </p:txBody>
      </p:sp>
      <p:sp>
        <p:nvSpPr>
          <p:cNvPr id="40997" name="標題 1"/>
          <p:cNvSpPr txBox="1">
            <a:spLocks noChangeArrowheads="1"/>
          </p:cNvSpPr>
          <p:nvPr/>
        </p:nvSpPr>
        <p:spPr bwMode="auto">
          <a:xfrm>
            <a:off x="461963" y="298450"/>
            <a:ext cx="8353425" cy="568325"/>
          </a:xfrm>
          <a:prstGeom prst="rect">
            <a:avLst/>
          </a:prstGeom>
          <a:noFill/>
          <a:ln w="9525">
            <a:noFill/>
            <a:miter lim="800000"/>
            <a:headEnd/>
            <a:tailEnd/>
          </a:ln>
        </p:spPr>
        <p:txBody>
          <a:bodyPr/>
          <a:lstStyle/>
          <a:p>
            <a:pPr algn="ctr" defTabSz="890588" eaLnBrk="0" hangingPunct="0"/>
            <a:r>
              <a:rPr lang="zh-TW" altLang="en-US" sz="3200" b="1">
                <a:latin typeface="標楷體" pitchFamily="65" charset="-120"/>
                <a:ea typeface="標楷體" pitchFamily="65" charset="-120"/>
              </a:rPr>
              <a:t>採購法第</a:t>
            </a:r>
            <a:r>
              <a:rPr lang="en-US" altLang="zh-TW" sz="3200" b="1">
                <a:latin typeface="標楷體" pitchFamily="65" charset="-120"/>
                <a:ea typeface="標楷體" pitchFamily="65" charset="-120"/>
              </a:rPr>
              <a:t>58</a:t>
            </a:r>
            <a:r>
              <a:rPr lang="zh-TW" altLang="en-US" sz="3200" b="1">
                <a:latin typeface="標楷體" pitchFamily="65" charset="-120"/>
                <a:ea typeface="標楷體" pitchFamily="65" charset="-120"/>
              </a:rPr>
              <a:t>條</a:t>
            </a:r>
            <a:r>
              <a:rPr lang="en-US" altLang="zh-TW" sz="3200" b="1">
                <a:latin typeface="標楷體" pitchFamily="65" charset="-120"/>
                <a:ea typeface="標楷體" pitchFamily="65" charset="-120"/>
              </a:rPr>
              <a:t>(</a:t>
            </a:r>
            <a:r>
              <a:rPr lang="zh-TW" altLang="en-US" sz="3200" b="1">
                <a:latin typeface="標楷體" pitchFamily="65" charset="-120"/>
                <a:ea typeface="標楷體" pitchFamily="65" charset="-120"/>
              </a:rPr>
              <a:t>標價偏低</a:t>
            </a:r>
            <a:r>
              <a:rPr lang="en-US" altLang="zh-TW" sz="3200" b="1">
                <a:latin typeface="標楷體" pitchFamily="65" charset="-120"/>
                <a:ea typeface="標楷體" pitchFamily="65" charset="-120"/>
              </a:rPr>
              <a:t>)</a:t>
            </a:r>
            <a:r>
              <a:rPr lang="zh-TW" altLang="en-US" sz="3200" b="1">
                <a:latin typeface="標楷體" pitchFamily="65" charset="-120"/>
                <a:ea typeface="標楷體" pitchFamily="65" charset="-120"/>
              </a:rPr>
              <a:t>執行程序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最低合格標未超過底價之處理   </a:t>
            </a:r>
            <a:endParaRPr lang="en-US" altLang="zh-TW" sz="3000" dirty="0" smtClean="0">
              <a:solidFill>
                <a:srgbClr val="0000FF"/>
              </a:solidFill>
              <a:latin typeface="標楷體" pitchFamily="65" charset="-120"/>
              <a:ea typeface="標楷體" pitchFamily="65" charset="-120"/>
              <a:cs typeface="華康魏碑體"/>
            </a:endParaRPr>
          </a:p>
          <a:p>
            <a:pPr lvl="1" algn="just">
              <a:spcBef>
                <a:spcPts val="1200"/>
              </a:spcBef>
              <a:buFontTx/>
              <a:buNone/>
              <a:defRPr/>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zh-TW" sz="3000" dirty="0" smtClean="0">
                <a:latin typeface="標楷體" pitchFamily="65" charset="-120"/>
                <a:ea typeface="標楷體" pitchFamily="65" charset="-120"/>
              </a:rPr>
              <a:t>得洽最低標廠商減價</a:t>
            </a:r>
            <a:r>
              <a:rPr lang="en-US" altLang="zh-TW" sz="3000" dirty="0" smtClean="0">
                <a:latin typeface="標楷體" pitchFamily="65" charset="-120"/>
                <a:ea typeface="標楷體" pitchFamily="65" charset="-120"/>
              </a:rPr>
              <a:t>1</a:t>
            </a:r>
            <a:r>
              <a:rPr lang="zh-TW" altLang="zh-TW" sz="3000" dirty="0" smtClean="0">
                <a:latin typeface="標楷體" pitchFamily="65" charset="-120"/>
                <a:ea typeface="標楷體" pitchFamily="65" charset="-120"/>
              </a:rPr>
              <a:t>次；減價結果仍超過底價時，由所有合於招標文件規定之投標廠商重新比減價格，比減價格不得逾</a:t>
            </a:r>
            <a:r>
              <a:rPr lang="en-US" altLang="zh-TW" sz="3000" dirty="0" smtClean="0">
                <a:latin typeface="標楷體" pitchFamily="65" charset="-120"/>
                <a:ea typeface="標楷體" pitchFamily="65" charset="-120"/>
              </a:rPr>
              <a:t>3</a:t>
            </a:r>
            <a:r>
              <a:rPr lang="zh-TW" altLang="zh-TW" sz="3000" dirty="0" smtClean="0">
                <a:latin typeface="標楷體" pitchFamily="65" charset="-120"/>
                <a:ea typeface="標楷體" pitchFamily="65" charset="-120"/>
              </a:rPr>
              <a:t>次</a:t>
            </a:r>
            <a:r>
              <a:rPr lang="zh-TW" altLang="en-US" sz="3000" dirty="0" smtClean="0">
                <a:latin typeface="標楷體" pitchFamily="65" charset="-120"/>
                <a:ea typeface="標楷體" pitchFamily="65" charset="-120"/>
              </a:rPr>
              <a:t>。</a:t>
            </a:r>
            <a:endParaRPr lang="en-US" altLang="zh-TW" sz="3000" dirty="0" smtClean="0">
              <a:solidFill>
                <a:srgbClr val="0000FF"/>
              </a:solidFill>
              <a:latin typeface="標楷體" pitchFamily="65" charset="-120"/>
              <a:ea typeface="標楷體" pitchFamily="65" charset="-120"/>
              <a:cs typeface="華康魏碑體"/>
            </a:endParaRPr>
          </a:p>
        </p:txBody>
      </p:sp>
      <p:sp>
        <p:nvSpPr>
          <p:cNvPr id="43011"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E07DF89C-121E-4573-BA73-00D609670580}" type="slidenum">
              <a:rPr kumimoji="0" lang="en-US" altLang="zh-TW" sz="1200">
                <a:latin typeface="Baskerville Old Face"/>
              </a:rPr>
              <a:pPr algn="r">
                <a:buClr>
                  <a:srgbClr val="0000FF"/>
                </a:buClr>
              </a:pPr>
              <a:t>16</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最低合格標超過底價之處理   </a:t>
            </a:r>
            <a:endParaRPr lang="en-US" altLang="zh-TW" sz="3000" dirty="0" smtClean="0">
              <a:solidFill>
                <a:srgbClr val="0000FF"/>
              </a:solidFill>
              <a:latin typeface="標楷體" pitchFamily="65" charset="-120"/>
              <a:ea typeface="標楷體" pitchFamily="65" charset="-120"/>
              <a:cs typeface="華康魏碑體"/>
            </a:endParaRPr>
          </a:p>
          <a:p>
            <a:pPr lvl="1">
              <a:buFontTx/>
              <a:buNone/>
              <a:defRPr/>
            </a:pPr>
            <a:r>
              <a:rPr lang="zh-TW" altLang="en-US" sz="3000" dirty="0" smtClean="0">
                <a:latin typeface="標楷體" pitchFamily="65" charset="-120"/>
                <a:ea typeface="標楷體" pitchFamily="65" charset="-120"/>
                <a:cs typeface="華康魏碑體"/>
              </a:rPr>
              <a:t> ※</a:t>
            </a:r>
            <a:r>
              <a:rPr lang="zh-TW" altLang="zh-TW" sz="3000" dirty="0" smtClean="0">
                <a:latin typeface="標楷體" pitchFamily="65" charset="-120"/>
                <a:ea typeface="標楷體" pitchFamily="65" charset="-120"/>
              </a:rPr>
              <a:t>機關確有緊急情事</a:t>
            </a:r>
            <a:r>
              <a:rPr lang="zh-TW" altLang="en-US" sz="3000" dirty="0" smtClean="0">
                <a:latin typeface="標楷體" pitchFamily="65" charset="-120"/>
                <a:ea typeface="標楷體" pitchFamily="65" charset="-120"/>
              </a:rPr>
              <a:t>需決標</a:t>
            </a:r>
            <a:endParaRPr lang="en-US" altLang="zh-TW" sz="3000" dirty="0" smtClean="0">
              <a:latin typeface="標楷體" pitchFamily="65" charset="-120"/>
              <a:ea typeface="標楷體" pitchFamily="65" charset="-120"/>
            </a:endParaRPr>
          </a:p>
          <a:p>
            <a:pPr marL="982663" lvl="1" indent="-360363" algn="just">
              <a:buFontTx/>
              <a:buNone/>
              <a:defRPr/>
            </a:pPr>
            <a:r>
              <a:rPr lang="zh-TW" altLang="en-US" sz="3000" dirty="0" smtClean="0">
                <a:latin typeface="標楷體" pitchFamily="65" charset="-120"/>
                <a:ea typeface="標楷體" pitchFamily="65" charset="-120"/>
              </a:rPr>
              <a:t>  最低標價仍超過底價而</a:t>
            </a:r>
            <a:r>
              <a:rPr lang="zh-TW" altLang="en-US" sz="3000" dirty="0" smtClean="0">
                <a:solidFill>
                  <a:srgbClr val="FF0000"/>
                </a:solidFill>
                <a:latin typeface="標楷體" pitchFamily="65" charset="-120"/>
                <a:ea typeface="標楷體" pitchFamily="65" charset="-120"/>
              </a:rPr>
              <a:t>不逾預算數額</a:t>
            </a:r>
            <a:r>
              <a:rPr lang="zh-TW" altLang="en-US" sz="3000" dirty="0" smtClean="0">
                <a:latin typeface="標楷體" pitchFamily="65" charset="-120"/>
                <a:ea typeface="標楷體" pitchFamily="65" charset="-120"/>
              </a:rPr>
              <a:t>，應經</a:t>
            </a:r>
            <a:r>
              <a:rPr lang="zh-TW" altLang="en-US" sz="3000" dirty="0" smtClean="0">
                <a:solidFill>
                  <a:srgbClr val="FF0000"/>
                </a:solidFill>
                <a:latin typeface="標楷體" pitchFamily="65" charset="-120"/>
                <a:ea typeface="標楷體" pitchFamily="65" charset="-120"/>
              </a:rPr>
              <a:t>原底價核定人或其授權人員核准</a:t>
            </a:r>
            <a:r>
              <a:rPr lang="zh-TW" altLang="en-US" sz="3000" dirty="0" smtClean="0">
                <a:latin typeface="標楷體" pitchFamily="65" charset="-120"/>
                <a:ea typeface="標楷體" pitchFamily="65" charset="-120"/>
              </a:rPr>
              <a:t>，且不得超過底價</a:t>
            </a:r>
            <a:r>
              <a:rPr lang="zh-TW" altLang="en-US" sz="3000" dirty="0" smtClean="0">
                <a:solidFill>
                  <a:schemeClr val="hlink"/>
                </a:solidFill>
                <a:latin typeface="標楷體" pitchFamily="65" charset="-120"/>
                <a:ea typeface="標楷體" pitchFamily="65" charset="-120"/>
              </a:rPr>
              <a:t>百分之八</a:t>
            </a:r>
            <a:r>
              <a:rPr lang="zh-TW" altLang="en-US" sz="3000" dirty="0" smtClean="0">
                <a:latin typeface="標楷體" pitchFamily="65" charset="-120"/>
                <a:ea typeface="標楷體" pitchFamily="65" charset="-120"/>
              </a:rPr>
              <a:t>。但</a:t>
            </a:r>
            <a:r>
              <a:rPr lang="zh-TW" altLang="en-US" sz="3000" u="sng" dirty="0" smtClean="0">
                <a:solidFill>
                  <a:srgbClr val="FF0000"/>
                </a:solidFill>
                <a:latin typeface="標楷體" pitchFamily="65" charset="-120"/>
                <a:ea typeface="標楷體" pitchFamily="65" charset="-120"/>
              </a:rPr>
              <a:t>查核金額</a:t>
            </a:r>
            <a:r>
              <a:rPr lang="zh-TW" altLang="en-US" sz="3000" dirty="0" smtClean="0">
                <a:latin typeface="標楷體" pitchFamily="65" charset="-120"/>
                <a:ea typeface="標楷體" pitchFamily="65" charset="-120"/>
              </a:rPr>
              <a:t>以上之採購，超過底價</a:t>
            </a:r>
            <a:r>
              <a:rPr lang="zh-TW" altLang="en-US" sz="3000" dirty="0" smtClean="0">
                <a:solidFill>
                  <a:schemeClr val="hlink"/>
                </a:solidFill>
                <a:latin typeface="標楷體" pitchFamily="65" charset="-120"/>
                <a:ea typeface="標楷體" pitchFamily="65" charset="-120"/>
              </a:rPr>
              <a:t>百分之四者，</a:t>
            </a:r>
            <a:r>
              <a:rPr lang="zh-TW" altLang="en-US" sz="3000" dirty="0" smtClean="0">
                <a:solidFill>
                  <a:schemeClr val="hlink"/>
                </a:solidFill>
                <a:effectLst>
                  <a:outerShdw blurRad="38100" dist="38100" dir="2700000" algn="tl">
                    <a:srgbClr val="C0C0C0"/>
                  </a:outerShdw>
                </a:effectLst>
                <a:latin typeface="標楷體" pitchFamily="65" charset="-120"/>
                <a:ea typeface="標楷體" pitchFamily="65" charset="-120"/>
                <a:hlinkClick r:id="rId3" action="ppaction://hlinksldjump"/>
              </a:rPr>
              <a:t>應先報經上級機關核准後決標</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cs typeface="華康魏碑體"/>
            </a:endParaRPr>
          </a:p>
        </p:txBody>
      </p:sp>
      <p:sp>
        <p:nvSpPr>
          <p:cNvPr id="45059"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2539298F-525C-4DC6-97B1-BBF0EE4E0B15}" type="slidenum">
              <a:rPr kumimoji="0" lang="en-US" altLang="zh-TW" sz="1200">
                <a:latin typeface="Baskerville Old Face"/>
              </a:rPr>
              <a:pPr algn="r">
                <a:buClr>
                  <a:srgbClr val="0000FF"/>
                </a:buClr>
              </a:pPr>
              <a:t>17</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最低合格標未超過底價之處理   </a:t>
            </a:r>
            <a:endParaRPr lang="en-US" altLang="zh-TW" sz="3000" dirty="0" smtClean="0">
              <a:solidFill>
                <a:srgbClr val="0000FF"/>
              </a:solidFill>
              <a:latin typeface="標楷體" pitchFamily="65" charset="-120"/>
              <a:ea typeface="標楷體" pitchFamily="65" charset="-120"/>
              <a:cs typeface="華康魏碑體"/>
            </a:endParaRPr>
          </a:p>
          <a:p>
            <a:pPr lvl="1" algn="just">
              <a:buFontTx/>
              <a:buNone/>
            </a:pPr>
            <a:r>
              <a:rPr lang="zh-TW" altLang="en-US" sz="3200" dirty="0" smtClean="0">
                <a:solidFill>
                  <a:schemeClr val="folHlink"/>
                </a:solidFill>
                <a:latin typeface="標楷體" pitchFamily="65" charset="-120"/>
                <a:ea typeface="標楷體" pitchFamily="65" charset="-120"/>
                <a:cs typeface="華康魏碑體"/>
              </a:rPr>
              <a:t> </a:t>
            </a:r>
            <a:r>
              <a:rPr lang="zh-TW" altLang="en-US" sz="3000" dirty="0" smtClean="0">
                <a:solidFill>
                  <a:schemeClr val="folHlink"/>
                </a:solidFill>
                <a:latin typeface="標楷體" pitchFamily="65" charset="-120"/>
                <a:ea typeface="標楷體" pitchFamily="65" charset="-120"/>
                <a:cs typeface="華康魏碑體"/>
              </a:rPr>
              <a:t>超過底價百分之四未逾百分之八</a:t>
            </a:r>
            <a:r>
              <a:rPr lang="zh-TW" altLang="en-US" sz="3000" dirty="0" smtClean="0">
                <a:latin typeface="標楷體" pitchFamily="65" charset="-120"/>
                <a:ea typeface="標楷體" pitchFamily="65" charset="-120"/>
                <a:cs typeface="華康魏碑體"/>
              </a:rPr>
              <a:t>程序</a:t>
            </a:r>
            <a:r>
              <a:rPr lang="en-US" altLang="zh-TW" sz="3000" dirty="0" smtClean="0">
                <a:latin typeface="標楷體" pitchFamily="65" charset="-120"/>
                <a:ea typeface="標楷體" pitchFamily="65" charset="-120"/>
                <a:cs typeface="華康魏碑體"/>
              </a:rPr>
              <a:t>:</a:t>
            </a:r>
          </a:p>
          <a:p>
            <a:pPr lvl="1" algn="just">
              <a:buFontTx/>
              <a:buNone/>
            </a:pPr>
            <a:r>
              <a:rPr lang="zh-TW" altLang="en-US" sz="3000" dirty="0" smtClean="0">
                <a:solidFill>
                  <a:schemeClr val="hlink"/>
                </a:solidFill>
                <a:latin typeface="標楷體" pitchFamily="65" charset="-120"/>
                <a:ea typeface="標楷體" pitchFamily="65" charset="-120"/>
                <a:cs typeface="華康魏碑體"/>
              </a:rPr>
              <a:t> 上級</a:t>
            </a:r>
            <a:r>
              <a:rPr lang="zh-TW" altLang="en-US" sz="3000" dirty="0" smtClean="0">
                <a:solidFill>
                  <a:srgbClr val="FF0000"/>
                </a:solidFill>
                <a:latin typeface="標楷體" pitchFamily="65" charset="-120"/>
                <a:ea typeface="標楷體" pitchFamily="65" charset="-120"/>
                <a:cs typeface="華康魏碑體"/>
              </a:rPr>
              <a:t>未派員監辦</a:t>
            </a:r>
            <a:r>
              <a:rPr lang="zh-TW" altLang="en-US" sz="3000" dirty="0" smtClean="0">
                <a:solidFill>
                  <a:schemeClr val="hlink"/>
                </a:solidFill>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先</a:t>
            </a:r>
            <a:r>
              <a:rPr lang="zh-TW" altLang="en-US" sz="3000" dirty="0" smtClean="0">
                <a:solidFill>
                  <a:schemeClr val="hlink"/>
                </a:solidFill>
                <a:latin typeface="標楷體" pitchFamily="65" charset="-120"/>
                <a:ea typeface="標楷體" pitchFamily="65" charset="-120"/>
                <a:cs typeface="華康魏碑體"/>
              </a:rPr>
              <a:t>保留決標</a:t>
            </a:r>
            <a:r>
              <a:rPr lang="zh-TW" altLang="en-US" sz="3000" dirty="0" smtClean="0">
                <a:latin typeface="標楷體" pitchFamily="65" charset="-120"/>
                <a:ea typeface="標楷體" pitchFamily="65" charset="-120"/>
                <a:cs typeface="華康魏碑體"/>
              </a:rPr>
              <a:t>，並應敘明理由連同底價、減價經過及報價比較表或開標紀錄等相關資料，</a:t>
            </a:r>
            <a:r>
              <a:rPr lang="zh-TW" altLang="en-US" sz="3000" dirty="0" smtClean="0">
                <a:solidFill>
                  <a:schemeClr val="folHlink"/>
                </a:solidFill>
                <a:latin typeface="標楷體" pitchFamily="65" charset="-120"/>
                <a:ea typeface="標楷體" pitchFamily="65" charset="-120"/>
                <a:cs typeface="華康魏碑體"/>
              </a:rPr>
              <a:t>報請上級機關核准</a:t>
            </a:r>
            <a:r>
              <a:rPr lang="zh-TW" altLang="en-US" sz="3000" dirty="0" smtClean="0">
                <a:latin typeface="標楷體" pitchFamily="65" charset="-120"/>
                <a:ea typeface="標楷體" pitchFamily="65" charset="-120"/>
                <a:cs typeface="華康魏碑體"/>
              </a:rPr>
              <a:t>。</a:t>
            </a:r>
            <a:endParaRPr lang="en-US" altLang="zh-TW" sz="3000" dirty="0" smtClean="0">
              <a:latin typeface="標楷體" pitchFamily="65" charset="-120"/>
              <a:ea typeface="標楷體" pitchFamily="65" charset="-120"/>
              <a:cs typeface="華康魏碑體"/>
            </a:endParaRPr>
          </a:p>
          <a:p>
            <a:pPr lvl="1" algn="just">
              <a:buFontTx/>
              <a:buNone/>
            </a:pPr>
            <a:r>
              <a:rPr lang="zh-TW" altLang="en-US" sz="3000" dirty="0" smtClean="0">
                <a:latin typeface="標楷體" pitchFamily="65" charset="-120"/>
                <a:ea typeface="標楷體" pitchFamily="65" charset="-120"/>
                <a:cs typeface="華康魏碑體"/>
              </a:rPr>
              <a:t>　上級</a:t>
            </a:r>
            <a:r>
              <a:rPr lang="zh-TW" altLang="en-US" sz="3000" dirty="0" smtClean="0">
                <a:solidFill>
                  <a:srgbClr val="FF0000"/>
                </a:solidFill>
                <a:latin typeface="標楷體" pitchFamily="65" charset="-120"/>
                <a:ea typeface="標楷體" pitchFamily="65" charset="-120"/>
                <a:cs typeface="華康魏碑體"/>
              </a:rPr>
              <a:t>派員監辦</a:t>
            </a:r>
            <a:r>
              <a:rPr lang="zh-TW" altLang="en-US" sz="3000" dirty="0" smtClean="0">
                <a:latin typeface="標楷體" pitchFamily="65" charset="-120"/>
                <a:ea typeface="標楷體" pitchFamily="65" charset="-120"/>
                <a:cs typeface="華康魏碑體"/>
              </a:rPr>
              <a:t>：由監辦人員於</a:t>
            </a:r>
            <a:r>
              <a:rPr lang="zh-TW" altLang="en-US" sz="3000" dirty="0" smtClean="0">
                <a:solidFill>
                  <a:schemeClr val="folHlink"/>
                </a:solidFill>
                <a:latin typeface="標楷體" pitchFamily="65" charset="-120"/>
                <a:ea typeface="標楷體" pitchFamily="65" charset="-120"/>
                <a:cs typeface="華康魏碑體"/>
              </a:rPr>
              <a:t>授權範圍內當場予以核准</a:t>
            </a:r>
            <a:r>
              <a:rPr lang="zh-TW" altLang="en-US" sz="3000" dirty="0" smtClean="0">
                <a:latin typeface="標楷體" pitchFamily="65" charset="-120"/>
                <a:ea typeface="標楷體" pitchFamily="65" charset="-120"/>
                <a:cs typeface="華康魏碑體"/>
              </a:rPr>
              <a:t>，</a:t>
            </a:r>
            <a:r>
              <a:rPr lang="zh-TW" altLang="en-US" sz="3000" dirty="0" smtClean="0">
                <a:solidFill>
                  <a:schemeClr val="hlink"/>
                </a:solidFill>
                <a:latin typeface="標楷體" pitchFamily="65" charset="-120"/>
                <a:ea typeface="標楷體" pitchFamily="65" charset="-120"/>
                <a:cs typeface="華康魏碑體"/>
              </a:rPr>
              <a:t>或由監辦人員簽報核准之</a:t>
            </a:r>
            <a:r>
              <a:rPr lang="zh-TW" altLang="en-US" sz="3000" dirty="0" smtClean="0">
                <a:latin typeface="標楷體" pitchFamily="65" charset="-120"/>
                <a:ea typeface="標楷體" pitchFamily="65" charset="-120"/>
                <a:cs typeface="華康魏碑體"/>
              </a:rPr>
              <a:t>。</a:t>
            </a:r>
            <a:endParaRPr lang="en-US" altLang="zh-TW" sz="3000" dirty="0" smtClean="0">
              <a:latin typeface="標楷體" pitchFamily="65" charset="-120"/>
              <a:ea typeface="標楷體" pitchFamily="65" charset="-120"/>
              <a:cs typeface="華康魏碑體"/>
            </a:endParaRPr>
          </a:p>
        </p:txBody>
      </p:sp>
      <p:sp>
        <p:nvSpPr>
          <p:cNvPr id="4710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C1546DC9-CBCC-4F2D-BDC0-6E980F8AD3CE}" type="slidenum">
              <a:rPr kumimoji="0" lang="en-US" altLang="zh-TW" sz="1200">
                <a:latin typeface="Baskerville Old Face"/>
              </a:rPr>
              <a:pPr algn="r">
                <a:buClr>
                  <a:srgbClr val="0000FF"/>
                </a:buClr>
              </a:pPr>
              <a:t>18</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latin typeface="標楷體" pitchFamily="65" charset="-120"/>
                <a:ea typeface="標楷體" pitchFamily="65" charset="-120"/>
              </a:rPr>
              <a:t>簡報大綱</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Font typeface="Wingdings" pitchFamily="2" charset="2"/>
              <a:buNone/>
              <a:defRPr/>
            </a:pPr>
            <a:r>
              <a:rPr kumimoji="0" lang="zh-TW" altLang="en-US" dirty="0" smtClean="0">
                <a:latin typeface="標楷體" pitchFamily="65" charset="-120"/>
                <a:ea typeface="標楷體" pitchFamily="65" charset="-120"/>
                <a:cs typeface="華康魏碑體"/>
              </a:rPr>
              <a:t>壹、各決標原則之採購</a:t>
            </a:r>
            <a:r>
              <a:rPr kumimoji="0" lang="zh-TW" altLang="en-US" dirty="0" smtClean="0">
                <a:effectLst/>
                <a:latin typeface="標楷體" pitchFamily="65" charset="-120"/>
                <a:ea typeface="標楷體" pitchFamily="65" charset="-120"/>
                <a:cs typeface="華康魏碑體"/>
              </a:rPr>
              <a:t> </a:t>
            </a:r>
            <a:endParaRPr lang="en-US" altLang="zh-TW" dirty="0" smtClean="0">
              <a:effectLst/>
              <a:latin typeface="標楷體" pitchFamily="65" charset="-120"/>
              <a:ea typeface="標楷體" pitchFamily="65" charset="-120"/>
              <a:cs typeface="華康魏碑體"/>
            </a:endParaRPr>
          </a:p>
          <a:p>
            <a:pPr>
              <a:buFont typeface="Wingdings" pitchFamily="2" charset="2"/>
              <a:buNone/>
              <a:defRPr/>
            </a:pPr>
            <a:r>
              <a:rPr kumimoji="0" lang="zh-TW" altLang="en-US" dirty="0" smtClean="0">
                <a:latin typeface="標楷體" pitchFamily="65" charset="-120"/>
                <a:ea typeface="標楷體" pitchFamily="65" charset="-120"/>
                <a:cs typeface="華康魏碑體"/>
              </a:rPr>
              <a:t>貳、底價訂定原則及參考資料</a:t>
            </a:r>
            <a:endParaRPr kumimoji="0" lang="zh-TW" altLang="en-US" dirty="0" smtClean="0">
              <a:effectLst/>
              <a:latin typeface="標楷體" pitchFamily="65" charset="-120"/>
              <a:ea typeface="標楷體" pitchFamily="65" charset="-120"/>
              <a:cs typeface="華康魏碑體"/>
            </a:endParaRPr>
          </a:p>
          <a:p>
            <a:pPr>
              <a:buNone/>
              <a:defRPr/>
            </a:pPr>
            <a:r>
              <a:rPr kumimoji="0" lang="zh-TW" altLang="en-US" dirty="0" smtClean="0">
                <a:latin typeface="標楷體" pitchFamily="65" charset="-120"/>
                <a:ea typeface="標楷體" pitchFamily="65" charset="-120"/>
                <a:cs typeface="華康魏碑體"/>
              </a:rPr>
              <a:t>參、廠商報價及標價分析</a:t>
            </a:r>
          </a:p>
          <a:p>
            <a:pPr>
              <a:buFont typeface="Wingdings" pitchFamily="2" charset="2"/>
              <a:buNone/>
              <a:defRPr/>
            </a:pPr>
            <a:r>
              <a:rPr kumimoji="0" lang="zh-TW" altLang="en-US" dirty="0" smtClean="0">
                <a:latin typeface="標楷體" pitchFamily="65" charset="-120"/>
                <a:ea typeface="標楷體" pitchFamily="65" charset="-120"/>
                <a:cs typeface="華康魏碑體"/>
              </a:rPr>
              <a:t>肆、底價訂定錯誤態樣</a:t>
            </a:r>
          </a:p>
          <a:p>
            <a:pPr>
              <a:buFont typeface="Wingdings" pitchFamily="2" charset="2"/>
              <a:buNone/>
              <a:defRPr/>
            </a:pPr>
            <a:r>
              <a:rPr kumimoji="0" lang="zh-TW" altLang="en-US" dirty="0" smtClean="0">
                <a:latin typeface="標楷體" pitchFamily="65" charset="-120"/>
                <a:ea typeface="標楷體" pitchFamily="65" charset="-120"/>
                <a:cs typeface="華康魏碑體"/>
              </a:rPr>
              <a:t>伍、案例</a:t>
            </a:r>
          </a:p>
        </p:txBody>
      </p:sp>
      <p:sp>
        <p:nvSpPr>
          <p:cNvPr id="92163" name="投影片編號版面配置區 3"/>
          <p:cNvSpPr>
            <a:spLocks noGrp="1"/>
          </p:cNvSpPr>
          <p:nvPr>
            <p:ph type="sldNum" sz="quarter" idx="10"/>
          </p:nvPr>
        </p:nvSpPr>
        <p:spPr>
          <a:noFill/>
        </p:spPr>
        <p:txBody>
          <a:bodyPr/>
          <a:lstStyle/>
          <a:p>
            <a:fld id="{6633EAA9-95AB-4170-A571-E5243818260C}" type="slidenum">
              <a:rPr lang="en-US" altLang="zh-TW" smtClean="0">
                <a:latin typeface="Baskerville Old Face"/>
                <a:ea typeface="新細明體" charset="-120"/>
              </a:rPr>
              <a:pPr/>
              <a:t>1</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最低合格標未超過底價之處理   </a:t>
            </a:r>
            <a:endParaRPr lang="en-US" altLang="zh-TW" sz="3000" dirty="0" smtClean="0">
              <a:solidFill>
                <a:srgbClr val="0000FF"/>
              </a:solidFill>
              <a:latin typeface="標楷體" pitchFamily="65" charset="-120"/>
              <a:ea typeface="標楷體" pitchFamily="65" charset="-120"/>
              <a:cs typeface="華康魏碑體"/>
            </a:endParaRPr>
          </a:p>
          <a:p>
            <a:pPr marL="982663" lvl="1" indent="-360363" algn="just">
              <a:buFontTx/>
              <a:buNone/>
              <a:defRPr/>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zh-TW" sz="3000" dirty="0" smtClean="0">
                <a:latin typeface="標楷體" pitchFamily="65" charset="-120"/>
                <a:ea typeface="標楷體" pitchFamily="65" charset="-120"/>
              </a:rPr>
              <a:t>合格廠商</a:t>
            </a:r>
            <a:r>
              <a:rPr lang="zh-TW" altLang="zh-TW" sz="3000" dirty="0" smtClean="0">
                <a:solidFill>
                  <a:srgbClr val="0000FF"/>
                </a:solidFill>
                <a:latin typeface="標楷體" pitchFamily="65" charset="-120"/>
                <a:ea typeface="標楷體" pitchFamily="65" charset="-120"/>
              </a:rPr>
              <a:t>僅有</a:t>
            </a:r>
            <a:r>
              <a:rPr lang="en-US" altLang="zh-TW" sz="3000" dirty="0" smtClean="0">
                <a:solidFill>
                  <a:srgbClr val="0000FF"/>
                </a:solidFill>
                <a:latin typeface="標楷體" pitchFamily="65" charset="-120"/>
                <a:ea typeface="標楷體" pitchFamily="65" charset="-120"/>
              </a:rPr>
              <a:t>1</a:t>
            </a:r>
            <a:r>
              <a:rPr lang="zh-TW" altLang="zh-TW" sz="3000" dirty="0" smtClean="0">
                <a:solidFill>
                  <a:srgbClr val="0000FF"/>
                </a:solidFill>
                <a:latin typeface="標楷體" pitchFamily="65" charset="-120"/>
                <a:ea typeface="標楷體" pitchFamily="65" charset="-120"/>
              </a:rPr>
              <a:t>家</a:t>
            </a:r>
            <a:r>
              <a:rPr lang="zh-TW" altLang="zh-TW" sz="3000" dirty="0" smtClean="0">
                <a:latin typeface="標楷體" pitchFamily="65" charset="-120"/>
                <a:ea typeface="標楷體" pitchFamily="65" charset="-120"/>
              </a:rPr>
              <a:t>或採議價方式辦理之採購，因無其他競爭對手，如該廠商之標價超過底價，經洽減結果，廠商書面表示</a:t>
            </a:r>
            <a:r>
              <a:rPr lang="zh-TW" altLang="zh-TW" sz="3000" dirty="0" smtClean="0">
                <a:solidFill>
                  <a:srgbClr val="0000FF"/>
                </a:solidFill>
                <a:latin typeface="標楷體" pitchFamily="65" charset="-120"/>
                <a:ea typeface="標楷體" pitchFamily="65" charset="-120"/>
              </a:rPr>
              <a:t>減至底價</a:t>
            </a:r>
            <a:r>
              <a:rPr lang="zh-TW" altLang="zh-TW" sz="3000" dirty="0" smtClean="0">
                <a:latin typeface="標楷體" pitchFamily="65" charset="-120"/>
                <a:ea typeface="標楷體" pitchFamily="65" charset="-120"/>
              </a:rPr>
              <a:t>或照底價之金額再減若干數額者，機關應予接受。</a:t>
            </a:r>
            <a:endParaRPr lang="en-US" altLang="zh-TW" sz="3000" dirty="0" smtClean="0">
              <a:solidFill>
                <a:srgbClr val="0000FF"/>
              </a:solidFill>
              <a:latin typeface="標楷體" pitchFamily="65" charset="-120"/>
              <a:ea typeface="標楷體" pitchFamily="65" charset="-120"/>
              <a:cs typeface="華康魏碑體"/>
            </a:endParaRPr>
          </a:p>
          <a:p>
            <a:pPr lvl="1" algn="just">
              <a:buFontTx/>
              <a:buNone/>
              <a:defRPr/>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a:p>
            <a:pPr algn="just">
              <a:buFont typeface="Wingdings" pitchFamily="2" charset="2"/>
              <a:buNone/>
              <a:defRPr/>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49155"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F82955DA-8916-46C9-8F8C-5C39845928DE}" type="slidenum">
              <a:rPr kumimoji="0" lang="en-US" altLang="zh-TW" sz="1200">
                <a:latin typeface="Baskerville Old Face"/>
              </a:rPr>
              <a:pPr algn="r">
                <a:buClr>
                  <a:srgbClr val="0000FF"/>
                </a:buClr>
              </a:pPr>
              <a:t>19</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最低合格標未超過底價之處理   </a:t>
            </a:r>
            <a:endParaRPr lang="en-US" altLang="zh-TW" sz="3000" dirty="0" smtClean="0">
              <a:solidFill>
                <a:srgbClr val="0000FF"/>
              </a:solidFill>
              <a:latin typeface="標楷體" pitchFamily="65" charset="-120"/>
              <a:ea typeface="標楷體" pitchFamily="65" charset="-120"/>
              <a:cs typeface="華康魏碑體"/>
            </a:endParaRPr>
          </a:p>
          <a:p>
            <a:pPr marL="992188" lvl="1" indent="-369888" algn="just">
              <a:buFontTx/>
              <a:buNone/>
            </a:pPr>
            <a:r>
              <a:rPr lang="en-US" altLang="zh-TW" dirty="0" smtClean="0">
                <a:solidFill>
                  <a:srgbClr val="FF0000"/>
                </a:solidFill>
                <a:latin typeface="標楷體" pitchFamily="65" charset="-120"/>
                <a:ea typeface="標楷體" pitchFamily="65" charset="-120"/>
                <a:cs typeface="華康魏碑體"/>
              </a:rPr>
              <a:t>※</a:t>
            </a:r>
            <a:r>
              <a:rPr lang="zh-TW" altLang="zh-TW" sz="3000" dirty="0" smtClean="0">
                <a:latin typeface="標楷體" pitchFamily="65" charset="-120"/>
                <a:ea typeface="標楷體" pitchFamily="65" charset="-120"/>
                <a:cs typeface="華康魏碑體"/>
              </a:rPr>
              <a:t>機關訂定合理底價，依採購法第</a:t>
            </a:r>
            <a:r>
              <a:rPr lang="en-US" altLang="zh-TW" sz="3000" dirty="0" smtClean="0">
                <a:latin typeface="標楷體" pitchFamily="65" charset="-120"/>
                <a:ea typeface="標楷體" pitchFamily="65" charset="-120"/>
                <a:cs typeface="華康魏碑體"/>
              </a:rPr>
              <a:t>34</a:t>
            </a:r>
            <a:r>
              <a:rPr lang="zh-TW" altLang="zh-TW" sz="3000" dirty="0" smtClean="0">
                <a:latin typeface="標楷體" pitchFamily="65" charset="-120"/>
                <a:ea typeface="標楷體" pitchFamily="65" charset="-120"/>
                <a:cs typeface="華康魏碑體"/>
              </a:rPr>
              <a:t>條第</a:t>
            </a:r>
            <a:r>
              <a:rPr lang="en-US" altLang="zh-TW" sz="3000" dirty="0" smtClean="0">
                <a:latin typeface="標楷體" pitchFamily="65" charset="-120"/>
                <a:ea typeface="標楷體" pitchFamily="65" charset="-120"/>
                <a:cs typeface="華康魏碑體"/>
              </a:rPr>
              <a:t>3</a:t>
            </a:r>
            <a:r>
              <a:rPr lang="zh-TW" altLang="zh-TW" sz="3000" dirty="0" smtClean="0">
                <a:latin typeface="標楷體" pitchFamily="65" charset="-120"/>
                <a:ea typeface="標楷體" pitchFamily="65" charset="-120"/>
                <a:cs typeface="華康魏碑體"/>
              </a:rPr>
              <a:t>項規定於</a:t>
            </a:r>
            <a:r>
              <a:rPr lang="zh-TW" altLang="zh-TW" sz="3000" dirty="0" smtClean="0">
                <a:solidFill>
                  <a:srgbClr val="FF0000"/>
                </a:solidFill>
                <a:latin typeface="標楷體" pitchFamily="65" charset="-120"/>
                <a:ea typeface="標楷體" pitchFamily="65" charset="-120"/>
                <a:cs typeface="華康魏碑體"/>
              </a:rPr>
              <a:t>決標前</a:t>
            </a:r>
            <a:r>
              <a:rPr lang="zh-TW" altLang="zh-TW" sz="3000" dirty="0" smtClean="0">
                <a:latin typeface="標楷體" pitchFamily="65" charset="-120"/>
                <a:ea typeface="標楷體" pitchFamily="65" charset="-120"/>
                <a:cs typeface="華康魏碑體"/>
              </a:rPr>
              <a:t>對</a:t>
            </a:r>
            <a:r>
              <a:rPr lang="zh-TW" altLang="zh-TW" sz="3000" dirty="0" smtClean="0">
                <a:solidFill>
                  <a:srgbClr val="FF0000"/>
                </a:solidFill>
                <a:latin typeface="標楷體" pitchFamily="65" charset="-120"/>
                <a:ea typeface="標楷體" pitchFamily="65" charset="-120"/>
                <a:cs typeface="華康魏碑體"/>
              </a:rPr>
              <a:t>底價保密</a:t>
            </a:r>
            <a:r>
              <a:rPr lang="zh-TW" altLang="zh-TW" sz="3000" dirty="0" smtClean="0">
                <a:latin typeface="標楷體" pitchFamily="65" charset="-120"/>
                <a:ea typeface="標楷體" pitchFamily="65" charset="-120"/>
                <a:cs typeface="華康魏碑體"/>
              </a:rPr>
              <a:t>，並於廠商減價過程勿主動建議廠商減至底價</a:t>
            </a:r>
            <a:r>
              <a:rPr lang="zh-TW" altLang="en-US" sz="3000" dirty="0" smtClean="0">
                <a:latin typeface="標楷體" pitchFamily="65" charset="-120"/>
                <a:ea typeface="標楷體" pitchFamily="65" charset="-120"/>
                <a:cs typeface="華康魏碑體"/>
              </a:rPr>
              <a:t>，避免</a:t>
            </a:r>
            <a:r>
              <a:rPr lang="zh-TW" altLang="zh-TW" sz="3000" dirty="0" smtClean="0">
                <a:latin typeface="標楷體" pitchFamily="65" charset="-120"/>
                <a:ea typeface="標楷體" pitchFamily="65" charset="-120"/>
                <a:cs typeface="華康魏碑體"/>
              </a:rPr>
              <a:t>決標後廠商認為底價金額偏低不合理，被機關人員誤導減價，而提出異議、申訴。 </a:t>
            </a:r>
            <a:endParaRPr lang="en-US" altLang="zh-TW" sz="3000" dirty="0" smtClean="0">
              <a:solidFill>
                <a:srgbClr val="0000FF"/>
              </a:solidFill>
              <a:latin typeface="標楷體" pitchFamily="65" charset="-120"/>
              <a:ea typeface="標楷體" pitchFamily="65" charset="-120"/>
              <a:cs typeface="華康魏碑體"/>
            </a:endParaRPr>
          </a:p>
          <a:p>
            <a:pPr lvl="1" algn="just">
              <a:buFontTx/>
              <a:buNone/>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a:p>
            <a:pPr>
              <a:buFont typeface="Wingdings" pitchFamily="2" charset="2"/>
              <a:buNone/>
            </a:pPr>
            <a:r>
              <a:rPr lang="zh-TW" altLang="en-US" sz="3600" dirty="0" smtClean="0">
                <a:latin typeface="標楷體" pitchFamily="65" charset="-120"/>
                <a:ea typeface="標楷體" pitchFamily="65" charset="-120"/>
                <a:cs typeface="華康魏碑體"/>
              </a:rPr>
              <a:t>　</a:t>
            </a:r>
            <a:endParaRPr lang="en-US" altLang="zh-TW" sz="3600" dirty="0" smtClean="0">
              <a:latin typeface="標楷體" pitchFamily="65" charset="-120"/>
              <a:ea typeface="標楷體" pitchFamily="65" charset="-120"/>
              <a:cs typeface="華康魏碑體"/>
            </a:endParaRPr>
          </a:p>
        </p:txBody>
      </p:sp>
      <p:sp>
        <p:nvSpPr>
          <p:cNvPr id="51203"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920B8DA0-2752-4379-A411-2D70D04C6F2E}" type="slidenum">
              <a:rPr kumimoji="0" lang="en-US" altLang="zh-TW" sz="1200">
                <a:latin typeface="Baskerville Old Face"/>
              </a:rPr>
              <a:pPr algn="r">
                <a:buClr>
                  <a:srgbClr val="0000FF"/>
                </a:buClr>
              </a:pPr>
              <a:t>20</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a:t>
            </a:r>
            <a:r>
              <a:rPr kumimoji="0" lang="zh-TW" altLang="en-US" sz="4400" b="1" dirty="0" smtClean="0">
                <a:effectLst/>
                <a:latin typeface="標楷體" pitchFamily="65" charset="-120"/>
                <a:ea typeface="標楷體" pitchFamily="65" charset="-120"/>
                <a:cs typeface="華康魏碑體"/>
              </a:rPr>
              <a:t>各決標原則之採購</a:t>
            </a:r>
            <a:endParaRPr kumimoji="0"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a:buFont typeface="Wingdings" pitchFamily="2" charset="2"/>
              <a:buChar char="Ø"/>
              <a:defRPr/>
            </a:pPr>
            <a:r>
              <a:rPr lang="zh-TW" altLang="en-US" dirty="0" smtClean="0">
                <a:latin typeface="標楷體" pitchFamily="65" charset="-120"/>
                <a:ea typeface="標楷體" pitchFamily="65" charset="-120"/>
                <a:cs typeface="華康魏碑體"/>
              </a:rPr>
              <a:t>未</a:t>
            </a:r>
            <a:r>
              <a:rPr lang="zh-TW" altLang="en-US" dirty="0" smtClean="0">
                <a:latin typeface="Baskerville Old Face"/>
                <a:ea typeface="標楷體" pitchFamily="65" charset="-120"/>
                <a:cs typeface="華康魏碑體"/>
              </a:rPr>
              <a:t>訂有底價之採購</a:t>
            </a:r>
            <a:r>
              <a:rPr lang="zh-TW" altLang="en-US" dirty="0" smtClean="0">
                <a:effectLst/>
                <a:latin typeface="Baskerville Old Face"/>
                <a:ea typeface="華康魏碑體"/>
                <a:cs typeface="華康魏碑體"/>
              </a:rPr>
              <a:t> </a:t>
            </a:r>
            <a:endParaRPr lang="en-US" altLang="zh-TW" sz="3600" dirty="0" smtClean="0">
              <a:latin typeface="標楷體" pitchFamily="65" charset="-120"/>
              <a:ea typeface="標楷體" pitchFamily="65" charset="-120"/>
              <a:cs typeface="華康魏碑體"/>
            </a:endParaRPr>
          </a:p>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最低合格標未超過底價之處理   </a:t>
            </a:r>
            <a:endParaRPr lang="en-US" altLang="zh-TW" sz="3000" dirty="0" smtClean="0">
              <a:solidFill>
                <a:srgbClr val="0000FF"/>
              </a:solidFill>
              <a:latin typeface="標楷體" pitchFamily="65" charset="-120"/>
              <a:ea typeface="標楷體" pitchFamily="65" charset="-120"/>
              <a:cs typeface="華康魏碑體"/>
            </a:endParaRPr>
          </a:p>
          <a:p>
            <a:pPr lvl="1" algn="just">
              <a:spcBef>
                <a:spcPts val="1200"/>
              </a:spcBef>
              <a:buFontTx/>
              <a:buNone/>
              <a:defRPr/>
            </a:pPr>
            <a:r>
              <a:rPr lang="zh-TW" altLang="en-US" sz="3000" dirty="0" smtClean="0">
                <a:latin typeface="標楷體" pitchFamily="65" charset="-120"/>
                <a:ea typeface="標楷體" pitchFamily="65" charset="-120"/>
                <a:cs typeface="華康魏碑體"/>
              </a:rPr>
              <a:t> </a:t>
            </a:r>
            <a:r>
              <a:rPr lang="en-US" altLang="zh-TW"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rPr>
              <a:t>除小額採購外，應成立評審委員會。</a:t>
            </a:r>
            <a:endParaRPr lang="en-US" altLang="zh-TW" dirty="0" smtClean="0">
              <a:solidFill>
                <a:srgbClr val="0000FF"/>
              </a:solidFill>
              <a:latin typeface="標楷體" pitchFamily="65" charset="-120"/>
              <a:ea typeface="標楷體" pitchFamily="65" charset="-120"/>
              <a:cs typeface="華康魏碑體"/>
            </a:endParaRPr>
          </a:p>
          <a:p>
            <a:pPr marL="982663" lvl="1" indent="-360363" algn="just">
              <a:buFontTx/>
              <a:buNone/>
              <a:defRPr/>
            </a:pPr>
            <a:r>
              <a:rPr lang="zh-TW" altLang="en-US" dirty="0" smtClean="0">
                <a:latin typeface="標楷體" pitchFamily="65" charset="-120"/>
                <a:ea typeface="標楷體" pitchFamily="65" charset="-120"/>
                <a:cs typeface="華康魏碑體"/>
              </a:rPr>
              <a:t> </a:t>
            </a:r>
            <a:r>
              <a:rPr lang="en-US" altLang="zh-TW"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rPr>
              <a:t>設有評審委員會者，應先審查合於招標文件規定之最低標價後，再由評審委員會提出</a:t>
            </a:r>
            <a:r>
              <a:rPr lang="zh-TW" altLang="zh-TW" dirty="0" smtClean="0">
                <a:solidFill>
                  <a:srgbClr val="0000FF"/>
                </a:solidFill>
                <a:latin typeface="標楷體" pitchFamily="65" charset="-120"/>
                <a:ea typeface="標楷體" pitchFamily="65" charset="-120"/>
              </a:rPr>
              <a:t>建議之金額</a:t>
            </a:r>
            <a:r>
              <a:rPr lang="zh-TW" altLang="zh-TW" dirty="0" smtClean="0">
                <a:latin typeface="標楷體" pitchFamily="65" charset="-120"/>
                <a:ea typeface="標楷體" pitchFamily="65" charset="-120"/>
              </a:rPr>
              <a:t>。但標價合理者，評審委員會得不提出建議之金額</a:t>
            </a:r>
            <a:r>
              <a:rPr lang="zh-TW" altLang="zh-TW" dirty="0" smtClean="0">
                <a:effectLst>
                  <a:outerShdw blurRad="38100" dist="38100" dir="2700000" algn="tl">
                    <a:srgbClr val="000000">
                      <a:alpha val="43137"/>
                    </a:srgbClr>
                  </a:outerShdw>
                </a:effectLst>
                <a:latin typeface="標楷體" pitchFamily="65" charset="-120"/>
                <a:ea typeface="標楷體" pitchFamily="65" charset="-120"/>
              </a:rPr>
              <a:t>。</a:t>
            </a:r>
            <a:endParaRPr lang="en-US" altLang="zh-TW" dirty="0" smtClean="0">
              <a:effectLst>
                <a:outerShdw blurRad="38100" dist="38100" dir="2700000" algn="tl">
                  <a:srgbClr val="000000">
                    <a:alpha val="43137"/>
                  </a:srgbClr>
                </a:outerShdw>
              </a:effectLst>
              <a:latin typeface="標楷體" pitchFamily="65" charset="-120"/>
              <a:ea typeface="標楷體" pitchFamily="65" charset="-120"/>
              <a:cs typeface="華康魏碑體"/>
            </a:endParaRPr>
          </a:p>
          <a:p>
            <a:pPr>
              <a:buFont typeface="Wingdings" pitchFamily="2" charset="2"/>
              <a:buNone/>
              <a:defRPr/>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53251"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08404103-085C-4A80-AA80-8A13550E255E}" type="slidenum">
              <a:rPr kumimoji="0" lang="en-US" altLang="zh-TW" sz="1200">
                <a:latin typeface="Baskerville Old Face"/>
              </a:rPr>
              <a:pPr algn="r">
                <a:buClr>
                  <a:srgbClr val="0000FF"/>
                </a:buClr>
              </a:pPr>
              <a:t>21</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buFont typeface="Wingdings" pitchFamily="2" charset="2"/>
              <a:buChar char="l"/>
              <a:defRPr/>
            </a:pPr>
            <a:r>
              <a:rPr lang="zh-TW" altLang="zh-TW" sz="3000" dirty="0" smtClean="0">
                <a:solidFill>
                  <a:srgbClr val="0000FF"/>
                </a:solidFill>
                <a:latin typeface="標楷體" pitchFamily="65" charset="-120"/>
                <a:ea typeface="標楷體" pitchFamily="65" charset="-120"/>
                <a:cs typeface="華康魏碑體"/>
              </a:rPr>
              <a:t>建議金額提出之</a:t>
            </a:r>
            <a:r>
              <a:rPr lang="zh-TW" altLang="en-US" sz="3000" dirty="0" smtClean="0">
                <a:solidFill>
                  <a:srgbClr val="0000FF"/>
                </a:solidFill>
                <a:latin typeface="標楷體" pitchFamily="65" charset="-120"/>
                <a:ea typeface="標楷體" pitchFamily="65" charset="-120"/>
                <a:cs typeface="華康魏碑體"/>
              </a:rPr>
              <a:t>時機</a:t>
            </a:r>
            <a:endParaRPr lang="en-US" altLang="zh-TW" sz="3000" dirty="0" smtClean="0">
              <a:solidFill>
                <a:srgbClr val="0000FF"/>
              </a:solidFill>
              <a:latin typeface="標楷體" pitchFamily="65" charset="-120"/>
              <a:ea typeface="標楷體" pitchFamily="65" charset="-120"/>
              <a:cs typeface="華康魏碑體"/>
            </a:endParaRPr>
          </a:p>
          <a:p>
            <a:pPr lvl="1">
              <a:buFontTx/>
              <a:buNone/>
              <a:defRPr/>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zh-TW" sz="3000" dirty="0" smtClean="0">
                <a:latin typeface="標楷體" pitchFamily="65" charset="-120"/>
                <a:ea typeface="標楷體" pitchFamily="65" charset="-120"/>
              </a:rPr>
              <a:t>評審委員會成立之時機</a:t>
            </a:r>
            <a:endParaRPr lang="en-US" altLang="zh-TW" sz="3000" dirty="0" smtClean="0">
              <a:solidFill>
                <a:srgbClr val="0000FF"/>
              </a:solidFill>
              <a:latin typeface="標楷體" pitchFamily="65" charset="-120"/>
              <a:ea typeface="標楷體" pitchFamily="65" charset="-120"/>
              <a:cs typeface="華康魏碑體"/>
            </a:endParaRPr>
          </a:p>
          <a:p>
            <a:pPr marL="1077913" lvl="1" indent="177800">
              <a:buFont typeface="Arial" pitchFamily="34" charset="0"/>
              <a:buChar char="•"/>
              <a:defRPr/>
            </a:pPr>
            <a:r>
              <a:rPr lang="zh-TW" altLang="en-US" sz="3000" dirty="0" smtClean="0">
                <a:latin typeface="標楷體" pitchFamily="65" charset="-120"/>
                <a:ea typeface="標楷體" pitchFamily="65" charset="-120"/>
                <a:cs typeface="華康魏碑體"/>
              </a:rPr>
              <a:t>公開招標：開標前</a:t>
            </a:r>
            <a:endParaRPr lang="en-US" altLang="zh-TW" sz="3000" dirty="0" smtClean="0">
              <a:latin typeface="標楷體" pitchFamily="65" charset="-120"/>
              <a:ea typeface="標楷體" pitchFamily="65" charset="-120"/>
              <a:cs typeface="華康魏碑體"/>
            </a:endParaRPr>
          </a:p>
          <a:p>
            <a:pPr marL="1255713" lvl="1" indent="-177800">
              <a:buFont typeface="Arial" pitchFamily="34" charset="0"/>
              <a:buChar char="•"/>
              <a:defRPr/>
            </a:pPr>
            <a:r>
              <a:rPr lang="zh-TW" altLang="en-US" sz="3000" dirty="0" smtClean="0">
                <a:latin typeface="標楷體" pitchFamily="65" charset="-120"/>
                <a:ea typeface="標楷體" pitchFamily="65" charset="-120"/>
                <a:cs typeface="華康魏碑體"/>
              </a:rPr>
              <a:t>選擇性招標：資格審查後下一階段開標前</a:t>
            </a:r>
            <a:endParaRPr lang="en-US" altLang="zh-TW" sz="3000" dirty="0" smtClean="0">
              <a:latin typeface="標楷體" pitchFamily="65" charset="-120"/>
              <a:ea typeface="標楷體" pitchFamily="65" charset="-120"/>
              <a:cs typeface="華康魏碑體"/>
            </a:endParaRPr>
          </a:p>
          <a:p>
            <a:pPr marL="1077913" lvl="1" indent="177800">
              <a:buFont typeface="Arial" pitchFamily="34" charset="0"/>
              <a:buChar char="•"/>
              <a:defRPr/>
            </a:pPr>
            <a:r>
              <a:rPr lang="zh-TW" altLang="en-US" sz="3000" dirty="0" smtClean="0">
                <a:latin typeface="標楷體" pitchFamily="65" charset="-120"/>
                <a:ea typeface="標楷體" pitchFamily="65" charset="-120"/>
                <a:cs typeface="華康魏碑體"/>
              </a:rPr>
              <a:t>限制性招標：議價或比價前</a:t>
            </a:r>
            <a:endParaRPr lang="en-US" altLang="zh-TW" sz="3000" dirty="0" smtClean="0">
              <a:latin typeface="標楷體" pitchFamily="65" charset="-120"/>
              <a:ea typeface="標楷體" pitchFamily="65" charset="-120"/>
              <a:cs typeface="華康魏碑體"/>
            </a:endParaRPr>
          </a:p>
          <a:p>
            <a:pPr marL="804863" indent="95250">
              <a:buFont typeface="Wingdings" pitchFamily="2" charset="2"/>
              <a:buNone/>
              <a:defRPr/>
            </a:pPr>
            <a:r>
              <a:rPr lang="en-US" altLang="zh-TW" sz="3000" dirty="0" smtClean="0">
                <a:effectLst/>
                <a:latin typeface="標楷體" pitchFamily="65" charset="-120"/>
                <a:ea typeface="標楷體" pitchFamily="65" charset="-120"/>
                <a:cs typeface="華康魏碑體"/>
              </a:rPr>
              <a:t>-</a:t>
            </a:r>
            <a:r>
              <a:rPr lang="zh-TW" altLang="en-US" sz="3000" dirty="0" smtClean="0">
                <a:effectLst/>
                <a:latin typeface="標楷體" pitchFamily="65" charset="-120"/>
                <a:ea typeface="標楷體" pitchFamily="65" charset="-120"/>
                <a:cs typeface="華康魏碑體"/>
              </a:rPr>
              <a:t>建議金額：</a:t>
            </a:r>
            <a:r>
              <a:rPr lang="zh-TW" altLang="zh-TW" sz="3000" dirty="0" smtClean="0">
                <a:latin typeface="標楷體" pitchFamily="65" charset="-120"/>
                <a:ea typeface="標楷體" pitchFamily="65" charset="-120"/>
              </a:rPr>
              <a:t>參考最低標廠商報價後提出</a:t>
            </a:r>
            <a:endParaRPr lang="en-US" altLang="zh-TW" sz="3000" dirty="0" smtClean="0">
              <a:effectLst/>
              <a:latin typeface="標楷體" pitchFamily="65" charset="-120"/>
              <a:ea typeface="標楷體" pitchFamily="65" charset="-120"/>
              <a:cs typeface="華康魏碑體"/>
            </a:endParaRPr>
          </a:p>
          <a:p>
            <a:pPr>
              <a:buFont typeface="Wingdings" pitchFamily="2" charset="2"/>
              <a:buNone/>
              <a:defRPr/>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55299"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8B3BF9AE-5CBF-4527-BBA7-EB0E8642CD94}" type="slidenum">
              <a:rPr kumimoji="0" lang="en-US" altLang="zh-TW" sz="1200">
                <a:latin typeface="Baskerville Old Face"/>
              </a:rPr>
              <a:pPr algn="r">
                <a:buClr>
                  <a:srgbClr val="0000FF"/>
                </a:buClr>
              </a:pPr>
              <a:t>22</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lgn="just">
              <a:buFont typeface="Wingdings" pitchFamily="2" charset="2"/>
              <a:buChar char="l"/>
              <a:defRPr/>
            </a:pPr>
            <a:r>
              <a:rPr lang="zh-TW" altLang="zh-TW" sz="3000" dirty="0" smtClean="0">
                <a:solidFill>
                  <a:srgbClr val="0000FF"/>
                </a:solidFill>
                <a:latin typeface="標楷體" pitchFamily="65" charset="-120"/>
                <a:ea typeface="標楷體" pitchFamily="65" charset="-120"/>
                <a:cs typeface="華康魏碑體"/>
              </a:rPr>
              <a:t>最低合格標報價未超過建議金額或預算金額之處理</a:t>
            </a:r>
            <a:endParaRPr lang="en-US" altLang="zh-TW" sz="3000" dirty="0" smtClean="0">
              <a:solidFill>
                <a:srgbClr val="0000FF"/>
              </a:solidFill>
              <a:latin typeface="標楷體" pitchFamily="65" charset="-120"/>
              <a:ea typeface="標楷體" pitchFamily="65" charset="-120"/>
              <a:cs typeface="華康魏碑體"/>
            </a:endParaRPr>
          </a:p>
          <a:p>
            <a:pPr marL="1011238" lvl="1" indent="-388938" algn="just">
              <a:spcBef>
                <a:spcPts val="1200"/>
              </a:spcBef>
              <a:buFontTx/>
              <a:buNone/>
              <a:defRPr/>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zh-TW" sz="3000" dirty="0" smtClean="0">
                <a:latin typeface="標楷體" pitchFamily="65" charset="-120"/>
                <a:ea typeface="標楷體" pitchFamily="65" charset="-120"/>
              </a:rPr>
              <a:t>最低合格標未超過建議金額或預算金額且無採購法第</a:t>
            </a:r>
            <a:r>
              <a:rPr lang="en-US" altLang="zh-TW" sz="3000" dirty="0" smtClean="0">
                <a:latin typeface="標楷體" pitchFamily="65" charset="-120"/>
                <a:ea typeface="標楷體" pitchFamily="65" charset="-120"/>
              </a:rPr>
              <a:t>58</a:t>
            </a:r>
            <a:r>
              <a:rPr lang="zh-TW" altLang="zh-TW" sz="3000" dirty="0" smtClean="0">
                <a:latin typeface="標楷體" pitchFamily="65" charset="-120"/>
                <a:ea typeface="標楷體" pitchFamily="65" charset="-120"/>
              </a:rPr>
              <a:t>條總標價或部分標價偏低之情形者，機關應即宣布決標。</a:t>
            </a:r>
            <a:endParaRPr lang="en-US" altLang="zh-TW" sz="3000" dirty="0" smtClean="0">
              <a:solidFill>
                <a:srgbClr val="0000FF"/>
              </a:solidFill>
              <a:latin typeface="標楷體" pitchFamily="65" charset="-120"/>
              <a:ea typeface="標楷體" pitchFamily="65" charset="-120"/>
              <a:cs typeface="華康魏碑體"/>
            </a:endParaRPr>
          </a:p>
          <a:p>
            <a:pPr marL="973138" lvl="1" indent="-350838">
              <a:spcBef>
                <a:spcPts val="1200"/>
              </a:spcBef>
              <a:buFontTx/>
              <a:buNone/>
              <a:defRPr/>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符合</a:t>
            </a:r>
            <a:r>
              <a:rPr lang="zh-TW" altLang="zh-TW" sz="3000" dirty="0" smtClean="0">
                <a:latin typeface="標楷體" pitchFamily="65" charset="-120"/>
                <a:ea typeface="標楷體" pitchFamily="65" charset="-120"/>
              </a:rPr>
              <a:t>採購法第</a:t>
            </a:r>
            <a:r>
              <a:rPr lang="en-US" altLang="zh-TW" sz="3000" dirty="0" smtClean="0">
                <a:latin typeface="標楷體" pitchFamily="65" charset="-120"/>
                <a:ea typeface="標楷體" pitchFamily="65" charset="-120"/>
              </a:rPr>
              <a:t>58</a:t>
            </a:r>
            <a:r>
              <a:rPr lang="zh-TW" altLang="zh-TW" sz="3000" dirty="0" smtClean="0">
                <a:latin typeface="標楷體" pitchFamily="65" charset="-120"/>
                <a:ea typeface="標楷體" pitchFamily="65" charset="-120"/>
              </a:rPr>
              <a:t>條規定</a:t>
            </a:r>
            <a:r>
              <a:rPr lang="zh-TW" altLang="en-US" sz="3000" dirty="0" smtClean="0">
                <a:latin typeface="標楷體" pitchFamily="65" charset="-120"/>
                <a:ea typeface="標楷體" pitchFamily="65" charset="-120"/>
              </a:rPr>
              <a:t>，依</a:t>
            </a:r>
            <a:r>
              <a:rPr lang="zh-TW" altLang="en-US" sz="3200" dirty="0" smtClean="0">
                <a:latin typeface="標楷體" pitchFamily="65" charset="-120"/>
                <a:ea typeface="標楷體" pitchFamily="65" charset="-120"/>
              </a:rPr>
              <a:t>採購法第</a:t>
            </a:r>
            <a:r>
              <a:rPr lang="en-US" altLang="zh-TW" sz="3200" dirty="0" smtClean="0">
                <a:latin typeface="標楷體" pitchFamily="65" charset="-120"/>
                <a:ea typeface="標楷體" pitchFamily="65" charset="-120"/>
              </a:rPr>
              <a:t>58</a:t>
            </a:r>
            <a:r>
              <a:rPr lang="zh-TW" altLang="en-US" sz="3200" dirty="0" smtClean="0">
                <a:latin typeface="標楷體" pitchFamily="65" charset="-120"/>
                <a:ea typeface="標楷體" pitchFamily="65" charset="-120"/>
              </a:rPr>
              <a:t>條</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標價偏低</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執行程序辦理。</a:t>
            </a:r>
            <a:endParaRPr lang="en-US" altLang="zh-TW" sz="3000" dirty="0" smtClean="0">
              <a:latin typeface="標楷體" pitchFamily="65" charset="-120"/>
              <a:ea typeface="標楷體" pitchFamily="65" charset="-120"/>
              <a:cs typeface="華康魏碑體"/>
            </a:endParaRPr>
          </a:p>
          <a:p>
            <a:pPr>
              <a:buFont typeface="Wingdings" pitchFamily="2" charset="2"/>
              <a:buNone/>
              <a:defRPr/>
            </a:pPr>
            <a:endParaRPr lang="en-US" altLang="zh-TW" sz="3000" dirty="0" smtClean="0">
              <a:latin typeface="標楷體" pitchFamily="65" charset="-120"/>
              <a:ea typeface="標楷體" pitchFamily="65" charset="-120"/>
              <a:cs typeface="華康魏碑體"/>
            </a:endParaRPr>
          </a:p>
        </p:txBody>
      </p:sp>
      <p:sp>
        <p:nvSpPr>
          <p:cNvPr id="5734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871A4A29-7B7E-4F0A-A5E7-F527D612313B}" type="slidenum">
              <a:rPr kumimoji="0" lang="en-US" altLang="zh-TW" sz="1200">
                <a:latin typeface="Baskerville Old Face"/>
              </a:rPr>
              <a:pPr algn="r">
                <a:buClr>
                  <a:srgbClr val="0000FF"/>
                </a:buClr>
              </a:pPr>
              <a:t>23</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lgn="just">
              <a:buFont typeface="Wingdings" pitchFamily="2" charset="2"/>
              <a:buChar char="l"/>
              <a:defRPr/>
            </a:pPr>
            <a:r>
              <a:rPr lang="zh-TW" altLang="zh-TW" sz="3000" dirty="0" smtClean="0">
                <a:solidFill>
                  <a:srgbClr val="0000FF"/>
                </a:solidFill>
                <a:latin typeface="標楷體" pitchFamily="65" charset="-120"/>
                <a:ea typeface="標楷體" pitchFamily="65" charset="-120"/>
                <a:cs typeface="華康魏碑體"/>
              </a:rPr>
              <a:t>最低合格標報價超過建議金額或預算金額之處理</a:t>
            </a:r>
            <a:endParaRPr lang="en-US" altLang="zh-TW" sz="3000" dirty="0" smtClean="0">
              <a:solidFill>
                <a:srgbClr val="0000FF"/>
              </a:solidFill>
              <a:latin typeface="標楷體" pitchFamily="65" charset="-120"/>
              <a:ea typeface="標楷體" pitchFamily="65" charset="-120"/>
              <a:cs typeface="華康魏碑體"/>
            </a:endParaRPr>
          </a:p>
          <a:p>
            <a:pPr marL="982663" lvl="1" indent="-360363" algn="just">
              <a:buFontTx/>
              <a:buNone/>
              <a:defRPr/>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與訂有底價，</a:t>
            </a:r>
            <a:r>
              <a:rPr lang="zh-TW" altLang="en-US" sz="3000" dirty="0" smtClean="0">
                <a:latin typeface="Baskerville Old Face"/>
                <a:ea typeface="標楷體" pitchFamily="65" charset="-120"/>
                <a:cs typeface="華康魏碑體"/>
              </a:rPr>
              <a:t>最低合格標超過底價之</a:t>
            </a:r>
            <a:r>
              <a:rPr lang="zh-TW" altLang="en-US" sz="3000" dirty="0" smtClean="0">
                <a:latin typeface="標楷體" pitchFamily="65" charset="-120"/>
                <a:ea typeface="標楷體" pitchFamily="65" charset="-120"/>
                <a:cs typeface="華康魏碑體"/>
              </a:rPr>
              <a:t>處理相同。 </a:t>
            </a:r>
            <a:endParaRPr lang="en-US" altLang="zh-TW" sz="3000" dirty="0" smtClean="0">
              <a:solidFill>
                <a:srgbClr val="0000FF"/>
              </a:solidFill>
              <a:latin typeface="標楷體" pitchFamily="65" charset="-120"/>
              <a:ea typeface="標楷體" pitchFamily="65" charset="-120"/>
              <a:cs typeface="華康魏碑體"/>
            </a:endParaRPr>
          </a:p>
          <a:p>
            <a:pPr lvl="1">
              <a:buFontTx/>
              <a:buNone/>
              <a:defRPr/>
            </a:pPr>
            <a:endParaRPr lang="en-US" altLang="zh-TW" sz="3000" dirty="0" smtClean="0">
              <a:latin typeface="標楷體" pitchFamily="65" charset="-120"/>
              <a:ea typeface="標楷體" pitchFamily="65" charset="-120"/>
              <a:cs typeface="華康魏碑體"/>
            </a:endParaRPr>
          </a:p>
          <a:p>
            <a:pPr>
              <a:buFont typeface="Wingdings" pitchFamily="2" charset="2"/>
              <a:buNone/>
              <a:defRPr/>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59395"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5E4C893B-520F-4FC4-A285-B7C52A9AC667}" type="slidenum">
              <a:rPr kumimoji="0" lang="en-US" altLang="zh-TW" sz="1200">
                <a:latin typeface="Baskerville Old Face"/>
              </a:rPr>
              <a:pPr algn="r">
                <a:buClr>
                  <a:srgbClr val="0000FF"/>
                </a:buClr>
              </a:pPr>
              <a:t>24</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a:buNone/>
            </a:pPr>
            <a:r>
              <a:rPr lang="zh-TW" altLang="en-US" sz="3600" dirty="0" smtClean="0">
                <a:latin typeface="標楷體" pitchFamily="65" charset="-120"/>
                <a:ea typeface="標楷體" pitchFamily="65" charset="-120"/>
                <a:cs typeface="華康魏碑體"/>
              </a:rPr>
              <a:t>三、</a:t>
            </a:r>
            <a:r>
              <a:rPr kumimoji="0" lang="zh-TW" altLang="en-US" dirty="0" smtClean="0">
                <a:effectLst/>
                <a:latin typeface="標楷體" pitchFamily="65" charset="-120"/>
                <a:ea typeface="標楷體" pitchFamily="65" charset="-120"/>
                <a:cs typeface="華康魏碑體"/>
              </a:rPr>
              <a:t>最有利標決標原則</a:t>
            </a:r>
            <a:r>
              <a:rPr kumimoji="0" lang="zh-TW" altLang="en-US" dirty="0" smtClean="0">
                <a:effectLst/>
                <a:latin typeface="標楷體" pitchFamily="65" charset="-120"/>
                <a:ea typeface="標楷體" pitchFamily="65" charset="-120"/>
              </a:rPr>
              <a:t>之採購</a:t>
            </a:r>
            <a:endParaRPr kumimoji="0" lang="en-US" altLang="zh-TW" dirty="0" smtClean="0">
              <a:effectLst/>
              <a:latin typeface="標楷體" pitchFamily="65" charset="-120"/>
              <a:ea typeface="標楷體" pitchFamily="65" charset="-120"/>
            </a:endParaRPr>
          </a:p>
          <a:p>
            <a:pPr marL="534988" indent="-261938">
              <a:buFont typeface="Wingdings" pitchFamily="2" charset="2"/>
              <a:buChar char="Ø"/>
            </a:pPr>
            <a:r>
              <a:rPr lang="zh-TW" altLang="zh-TW" dirty="0" smtClean="0">
                <a:latin typeface="Baskerville Old Face"/>
                <a:ea typeface="標楷體" pitchFamily="65" charset="-120"/>
                <a:cs typeface="華康魏碑體"/>
              </a:rPr>
              <a:t>價格作為評選項目</a:t>
            </a:r>
            <a:endParaRPr lang="en-US" altLang="zh-TW" sz="3600" dirty="0" smtClean="0">
              <a:latin typeface="標楷體" pitchFamily="65" charset="-120"/>
              <a:ea typeface="標楷體" pitchFamily="65" charset="-120"/>
              <a:cs typeface="華康魏碑體"/>
            </a:endParaRPr>
          </a:p>
          <a:p>
            <a:pPr marL="895350" lvl="1" indent="-273050" algn="just">
              <a:buFont typeface="Wingdings" pitchFamily="2" charset="2"/>
              <a:buChar char="l"/>
            </a:pPr>
            <a:r>
              <a:rPr lang="zh-TW" altLang="zh-TW" sz="3000" dirty="0" smtClean="0">
                <a:solidFill>
                  <a:srgbClr val="0000FF"/>
                </a:solidFill>
                <a:latin typeface="標楷體" pitchFamily="65" charset="-120"/>
                <a:ea typeface="標楷體" pitchFamily="65" charset="-120"/>
                <a:cs typeface="華康魏碑體"/>
              </a:rPr>
              <a:t>價格相關之</a:t>
            </a:r>
            <a:r>
              <a:rPr lang="zh-TW" altLang="zh-TW" sz="3000" dirty="0" smtClean="0">
                <a:solidFill>
                  <a:srgbClr val="FF0000"/>
                </a:solidFill>
                <a:latin typeface="標楷體" pitchFamily="65" charset="-120"/>
                <a:ea typeface="標楷體" pitchFamily="65" charset="-120"/>
                <a:cs typeface="華康魏碑體"/>
              </a:rPr>
              <a:t>總標價</a:t>
            </a:r>
            <a:r>
              <a:rPr lang="zh-TW" altLang="zh-TW" sz="3000" dirty="0" smtClean="0">
                <a:solidFill>
                  <a:srgbClr val="0000FF"/>
                </a:solidFill>
                <a:latin typeface="標楷體" pitchFamily="65" charset="-120"/>
                <a:ea typeface="標楷體" pitchFamily="65" charset="-120"/>
                <a:cs typeface="華康魏碑體"/>
              </a:rPr>
              <a:t>及其</a:t>
            </a:r>
            <a:r>
              <a:rPr lang="zh-TW" altLang="zh-TW" sz="3000" dirty="0" smtClean="0">
                <a:solidFill>
                  <a:srgbClr val="FF0000"/>
                </a:solidFill>
                <a:latin typeface="標楷體" pitchFamily="65" charset="-120"/>
                <a:ea typeface="標楷體" pitchFamily="65" charset="-120"/>
                <a:cs typeface="華康魏碑體"/>
              </a:rPr>
              <a:t>組成</a:t>
            </a:r>
            <a:r>
              <a:rPr lang="zh-TW" altLang="zh-TW" sz="3000" dirty="0" smtClean="0">
                <a:solidFill>
                  <a:srgbClr val="0000FF"/>
                </a:solidFill>
                <a:latin typeface="標楷體" pitchFamily="65" charset="-120"/>
                <a:ea typeface="標楷體" pitchFamily="65" charset="-120"/>
                <a:cs typeface="華康魏碑體"/>
              </a:rPr>
              <a:t>之</a:t>
            </a:r>
            <a:r>
              <a:rPr lang="zh-TW" altLang="zh-TW" sz="3000" dirty="0" smtClean="0">
                <a:solidFill>
                  <a:srgbClr val="FF0000"/>
                </a:solidFill>
                <a:latin typeface="標楷體" pitchFamily="65" charset="-120"/>
                <a:ea typeface="標楷體" pitchFamily="65" charset="-120"/>
                <a:cs typeface="華康魏碑體"/>
              </a:rPr>
              <a:t>正確性</a:t>
            </a:r>
            <a:r>
              <a:rPr lang="zh-TW" altLang="zh-TW" sz="3000" dirty="0" smtClean="0">
                <a:solidFill>
                  <a:srgbClr val="0000FF"/>
                </a:solidFill>
                <a:latin typeface="標楷體" pitchFamily="65" charset="-120"/>
                <a:ea typeface="標楷體" pitchFamily="65" charset="-120"/>
                <a:cs typeface="華康魏碑體"/>
              </a:rPr>
              <a:t>、</a:t>
            </a:r>
            <a:r>
              <a:rPr lang="zh-TW" altLang="zh-TW" sz="3000" dirty="0" smtClean="0">
                <a:solidFill>
                  <a:srgbClr val="FF0000"/>
                </a:solidFill>
                <a:latin typeface="標楷體" pitchFamily="65" charset="-120"/>
                <a:ea typeface="標楷體" pitchFamily="65" charset="-120"/>
                <a:cs typeface="華康魏碑體"/>
              </a:rPr>
              <a:t>完整性</a:t>
            </a:r>
            <a:r>
              <a:rPr lang="zh-TW" altLang="zh-TW" sz="3000" dirty="0" smtClean="0">
                <a:solidFill>
                  <a:srgbClr val="0000FF"/>
                </a:solidFill>
                <a:latin typeface="標楷體" pitchFamily="65" charset="-120"/>
                <a:ea typeface="標楷體" pitchFamily="65" charset="-120"/>
                <a:cs typeface="華康魏碑體"/>
              </a:rPr>
              <a:t>、</a:t>
            </a:r>
            <a:r>
              <a:rPr lang="zh-TW" altLang="zh-TW" sz="3000" dirty="0" smtClean="0">
                <a:solidFill>
                  <a:srgbClr val="FF0000"/>
                </a:solidFill>
                <a:latin typeface="標楷體" pitchFamily="65" charset="-120"/>
                <a:ea typeface="標楷體" pitchFamily="65" charset="-120"/>
                <a:cs typeface="華康魏碑體"/>
              </a:rPr>
              <a:t>合理性</a:t>
            </a:r>
            <a:r>
              <a:rPr lang="zh-TW" altLang="zh-TW" sz="3000" dirty="0" smtClean="0">
                <a:solidFill>
                  <a:srgbClr val="0000FF"/>
                </a:solidFill>
                <a:latin typeface="標楷體" pitchFamily="65" charset="-120"/>
                <a:ea typeface="標楷體" pitchFamily="65" charset="-120"/>
                <a:cs typeface="華康魏碑體"/>
              </a:rPr>
              <a:t>、超預算或超底價情形、折讓、履約成本控制方式、後續使用或</a:t>
            </a:r>
            <a:r>
              <a:rPr lang="zh-TW" altLang="zh-TW" sz="3000" dirty="0" smtClean="0">
                <a:solidFill>
                  <a:srgbClr val="FF0000"/>
                </a:solidFill>
                <a:latin typeface="標楷體" pitchFamily="65" charset="-120"/>
                <a:ea typeface="標楷體" pitchFamily="65" charset="-120"/>
                <a:cs typeface="華康魏碑體"/>
              </a:rPr>
              <a:t>營運成本</a:t>
            </a:r>
            <a:r>
              <a:rPr lang="zh-TW" altLang="zh-TW" sz="3000" dirty="0" smtClean="0">
                <a:solidFill>
                  <a:srgbClr val="0000FF"/>
                </a:solidFill>
                <a:latin typeface="標楷體" pitchFamily="65" charset="-120"/>
                <a:ea typeface="標楷體" pitchFamily="65" charset="-120"/>
                <a:cs typeface="華康魏碑體"/>
              </a:rPr>
              <a:t>、</a:t>
            </a:r>
            <a:r>
              <a:rPr lang="zh-TW" altLang="zh-TW" sz="3000" dirty="0" smtClean="0">
                <a:solidFill>
                  <a:srgbClr val="FF0000"/>
                </a:solidFill>
                <a:latin typeface="標楷體" pitchFamily="65" charset="-120"/>
                <a:ea typeface="標楷體" pitchFamily="65" charset="-120"/>
                <a:cs typeface="華康魏碑體"/>
              </a:rPr>
              <a:t>維修成本</a:t>
            </a:r>
            <a:r>
              <a:rPr lang="zh-TW" altLang="zh-TW" sz="3000" dirty="0" smtClean="0">
                <a:solidFill>
                  <a:srgbClr val="0000FF"/>
                </a:solidFill>
                <a:latin typeface="標楷體" pitchFamily="65" charset="-120"/>
                <a:ea typeface="標楷體" pitchFamily="65" charset="-120"/>
                <a:cs typeface="華康魏碑體"/>
              </a:rPr>
              <a:t>、殘值、報廢處理費用或成本效益等，進行分析評分或評比</a:t>
            </a:r>
            <a:r>
              <a:rPr lang="zh-TW" altLang="en-US" sz="3000" dirty="0" smtClean="0">
                <a:solidFill>
                  <a:srgbClr val="0000FF"/>
                </a:solidFill>
                <a:latin typeface="標楷體" pitchFamily="65" charset="-120"/>
                <a:ea typeface="標楷體" pitchFamily="65" charset="-120"/>
                <a:cs typeface="華康魏碑體"/>
              </a:rPr>
              <a:t>。</a:t>
            </a:r>
            <a:endParaRPr lang="en-US" altLang="zh-TW" sz="3000" dirty="0" smtClean="0">
              <a:solidFill>
                <a:srgbClr val="0000FF"/>
              </a:solidFill>
              <a:latin typeface="標楷體" pitchFamily="65" charset="-120"/>
              <a:ea typeface="標楷體" pitchFamily="65" charset="-120"/>
              <a:cs typeface="華康魏碑體"/>
            </a:endParaRPr>
          </a:p>
          <a:p>
            <a:pPr lvl="1">
              <a:buFontTx/>
              <a:buNone/>
            </a:pPr>
            <a:endParaRPr lang="en-US" altLang="zh-TW" sz="3000" dirty="0" smtClean="0">
              <a:latin typeface="標楷體" pitchFamily="65" charset="-120"/>
              <a:ea typeface="標楷體" pitchFamily="65" charset="-120"/>
              <a:cs typeface="華康魏碑體"/>
            </a:endParaRPr>
          </a:p>
          <a:p>
            <a:pPr>
              <a:buFont typeface="Wingdings" pitchFamily="2" charset="2"/>
              <a:buNone/>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61443"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C4385ED7-CADE-4003-983E-C7FD95A37A9B}" type="slidenum">
              <a:rPr kumimoji="0" lang="en-US" altLang="zh-TW" sz="1200">
                <a:latin typeface="Baskerville Old Face"/>
              </a:rPr>
              <a:pPr algn="r">
                <a:buClr>
                  <a:srgbClr val="0000FF"/>
                </a:buClr>
              </a:pPr>
              <a:t>25</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marL="622300" lvl="1" indent="-349250" algn="just">
              <a:buFont typeface="Wingdings" pitchFamily="2" charset="2"/>
              <a:buChar char="Ø"/>
            </a:pPr>
            <a:r>
              <a:rPr lang="zh-TW" altLang="zh-TW" sz="3200" dirty="0" smtClean="0">
                <a:latin typeface="標楷體" pitchFamily="65" charset="-120"/>
                <a:ea typeface="標楷體" pitchFamily="65" charset="-120"/>
                <a:cs typeface="華康魏碑體"/>
              </a:rPr>
              <a:t>價格納入評分或評比所占比率或權重</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l"/>
            </a:pPr>
            <a:r>
              <a:rPr lang="zh-TW" altLang="en-US" dirty="0" smtClean="0">
                <a:solidFill>
                  <a:srgbClr val="0000FF"/>
                </a:solidFill>
                <a:latin typeface="標楷體" pitchFamily="65" charset="-120"/>
                <a:ea typeface="標楷體" pitchFamily="65" charset="-120"/>
                <a:cs typeface="華康魏碑體"/>
              </a:rPr>
              <a:t>非固定服務費用：</a:t>
            </a:r>
            <a:endParaRPr lang="en-US" altLang="zh-TW" dirty="0" smtClean="0">
              <a:solidFill>
                <a:srgbClr val="0000FF"/>
              </a:solidFill>
              <a:latin typeface="標楷體" pitchFamily="65" charset="-120"/>
              <a:ea typeface="標楷體" pitchFamily="65" charset="-120"/>
              <a:cs typeface="華康魏碑體"/>
            </a:endParaRPr>
          </a:p>
          <a:p>
            <a:pPr lvl="1" algn="just">
              <a:buFontTx/>
              <a:buNone/>
            </a:pPr>
            <a:r>
              <a:rPr lang="zh-TW" altLang="en-US" sz="3200" dirty="0" smtClean="0">
                <a:latin typeface="標楷體" pitchFamily="65" charset="-120"/>
                <a:ea typeface="標楷體" pitchFamily="65" charset="-120"/>
                <a:cs typeface="華康魏碑體"/>
              </a:rPr>
              <a:t>  </a:t>
            </a:r>
            <a:r>
              <a:rPr lang="en-US" altLang="zh-TW" sz="3200" dirty="0" smtClean="0">
                <a:latin typeface="標楷體" pitchFamily="65" charset="-120"/>
                <a:ea typeface="標楷體" pitchFamily="65" charset="-120"/>
                <a:cs typeface="華康魏碑體"/>
              </a:rPr>
              <a:t>20%</a:t>
            </a:r>
            <a:r>
              <a:rPr lang="zh-TW" altLang="en-US" sz="3200" dirty="0" smtClean="0">
                <a:latin typeface="標楷體" pitchFamily="65" charset="-120"/>
                <a:ea typeface="標楷體" pitchFamily="65" charset="-120"/>
                <a:cs typeface="華康魏碑體"/>
              </a:rPr>
              <a:t>≦</a:t>
            </a:r>
            <a:r>
              <a:rPr lang="zh-TW" altLang="zh-TW" sz="3200" dirty="0" smtClean="0">
                <a:latin typeface="標楷體" pitchFamily="65" charset="-120"/>
                <a:ea typeface="標楷體" pitchFamily="65" charset="-120"/>
                <a:cs typeface="華康魏碑體"/>
              </a:rPr>
              <a:t>比率或權重</a:t>
            </a:r>
            <a:r>
              <a:rPr lang="zh-TW" altLang="en-US" sz="3200" dirty="0" smtClean="0">
                <a:latin typeface="標楷體" pitchFamily="65" charset="-120"/>
                <a:ea typeface="標楷體" pitchFamily="65" charset="-120"/>
                <a:cs typeface="華康魏碑體"/>
              </a:rPr>
              <a:t>≦</a:t>
            </a:r>
            <a:r>
              <a:rPr lang="en-US" altLang="zh-TW" sz="3200" dirty="0" smtClean="0">
                <a:latin typeface="標楷體" pitchFamily="65" charset="-120"/>
                <a:ea typeface="標楷體" pitchFamily="65" charset="-120"/>
                <a:cs typeface="華康魏碑體"/>
              </a:rPr>
              <a:t>50%</a:t>
            </a:r>
            <a:endParaRPr lang="en-US" altLang="zh-TW" sz="3000" dirty="0" smtClean="0">
              <a:latin typeface="標楷體" pitchFamily="65" charset="-120"/>
              <a:ea typeface="標楷體" pitchFamily="65" charset="-120"/>
              <a:cs typeface="華康魏碑體"/>
            </a:endParaRPr>
          </a:p>
          <a:p>
            <a:pPr lvl="1" algn="just">
              <a:buFontTx/>
              <a:buNone/>
            </a:pPr>
            <a:endParaRPr lang="en-US" altLang="zh-TW" sz="3000" dirty="0" smtClean="0">
              <a:latin typeface="標楷體" pitchFamily="65" charset="-120"/>
              <a:ea typeface="標楷體" pitchFamily="65" charset="-120"/>
              <a:cs typeface="華康魏碑體"/>
            </a:endParaRPr>
          </a:p>
          <a:p>
            <a:pPr lvl="1" algn="just">
              <a:buFont typeface="Wingdings" pitchFamily="2" charset="2"/>
              <a:buChar char="l"/>
            </a:pPr>
            <a:r>
              <a:rPr lang="zh-TW" altLang="en-US" dirty="0" smtClean="0">
                <a:solidFill>
                  <a:srgbClr val="0000FF"/>
                </a:solidFill>
                <a:latin typeface="標楷體" pitchFamily="65" charset="-120"/>
                <a:ea typeface="標楷體" pitchFamily="65" charset="-120"/>
                <a:cs typeface="華康魏碑體"/>
              </a:rPr>
              <a:t>固定服務費用：</a:t>
            </a:r>
            <a:endParaRPr lang="en-US" altLang="zh-TW" dirty="0" smtClean="0">
              <a:solidFill>
                <a:srgbClr val="0000FF"/>
              </a:solidFill>
              <a:latin typeface="標楷體" pitchFamily="65" charset="-120"/>
              <a:ea typeface="標楷體" pitchFamily="65" charset="-120"/>
              <a:cs typeface="華康魏碑體"/>
            </a:endParaRPr>
          </a:p>
          <a:p>
            <a:pPr lvl="1" algn="just">
              <a:buFontTx/>
              <a:buNone/>
            </a:pPr>
            <a:r>
              <a:rPr lang="zh-TW" altLang="en-US" sz="3200" dirty="0" smtClean="0">
                <a:latin typeface="標楷體" pitchFamily="65" charset="-120"/>
                <a:ea typeface="標楷體" pitchFamily="65" charset="-120"/>
                <a:cs typeface="華康魏碑體"/>
              </a:rPr>
              <a:t>  </a:t>
            </a:r>
            <a:r>
              <a:rPr lang="zh-TW" altLang="zh-TW" sz="3200" dirty="0" smtClean="0">
                <a:latin typeface="標楷體" pitchFamily="65" charset="-120"/>
                <a:ea typeface="標楷體" pitchFamily="65" charset="-120"/>
                <a:cs typeface="華康魏碑體"/>
              </a:rPr>
              <a:t>比率或權重</a:t>
            </a:r>
            <a:r>
              <a:rPr lang="en-US" altLang="zh-TW" sz="3200" dirty="0" smtClean="0">
                <a:latin typeface="標楷體" pitchFamily="65" charset="-120"/>
                <a:ea typeface="標楷體" pitchFamily="65" charset="-120"/>
                <a:cs typeface="華康魏碑體"/>
              </a:rPr>
              <a:t>〈20%</a:t>
            </a:r>
            <a:endParaRPr lang="en-US" altLang="zh-TW" sz="3000" dirty="0" smtClean="0">
              <a:solidFill>
                <a:srgbClr val="0000FF"/>
              </a:solidFill>
              <a:latin typeface="標楷體" pitchFamily="65" charset="-120"/>
              <a:ea typeface="標楷體" pitchFamily="65" charset="-120"/>
              <a:cs typeface="華康魏碑體"/>
            </a:endParaRPr>
          </a:p>
          <a:p>
            <a:pPr lvl="1">
              <a:buFontTx/>
              <a:buNone/>
            </a:pPr>
            <a:endParaRPr lang="en-US" altLang="zh-TW" sz="3000" dirty="0" smtClean="0">
              <a:latin typeface="標楷體" pitchFamily="65" charset="-120"/>
              <a:ea typeface="標楷體" pitchFamily="65" charset="-120"/>
              <a:cs typeface="華康魏碑體"/>
            </a:endParaRPr>
          </a:p>
          <a:p>
            <a:pPr>
              <a:buFont typeface="Wingdings" pitchFamily="2" charset="2"/>
              <a:buNone/>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63491"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29D39F9D-8A97-4CE8-B2CB-2916F24D2C1B}" type="slidenum">
              <a:rPr kumimoji="0" lang="en-US" altLang="zh-TW" sz="1200">
                <a:latin typeface="Baskerville Old Face"/>
              </a:rPr>
              <a:pPr algn="r">
                <a:buClr>
                  <a:srgbClr val="0000FF"/>
                </a:buClr>
              </a:pPr>
              <a:t>26</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marL="622300" indent="273050">
              <a:buFont typeface="Wingdings" pitchFamily="2" charset="2"/>
              <a:buChar char="Ø"/>
              <a:defRPr/>
            </a:pPr>
            <a:r>
              <a:rPr lang="zh-TW" altLang="zh-TW" dirty="0" smtClean="0">
                <a:latin typeface="標楷體" pitchFamily="65" charset="-120"/>
                <a:ea typeface="標楷體" pitchFamily="65" charset="-120"/>
              </a:rPr>
              <a:t>訂有底價之最有利標</a:t>
            </a:r>
            <a:endParaRPr lang="en-US" altLang="zh-TW" sz="3600" dirty="0" smtClean="0">
              <a:latin typeface="標楷體" pitchFamily="65" charset="-120"/>
              <a:ea typeface="標楷體" pitchFamily="65" charset="-120"/>
              <a:cs typeface="華康魏碑體"/>
            </a:endParaRPr>
          </a:p>
          <a:p>
            <a:pPr lvl="1" indent="-12700" algn="just">
              <a:buNone/>
              <a:defRPr/>
            </a:pPr>
            <a:r>
              <a:rPr lang="en-US" altLang="zh-TW" sz="3000" dirty="0" smtClean="0">
                <a:solidFill>
                  <a:srgbClr val="0000FF"/>
                </a:solidFill>
                <a:latin typeface="標楷體" pitchFamily="65" charset="-120"/>
                <a:ea typeface="標楷體" pitchFamily="65" charset="-120"/>
              </a:rPr>
              <a:t>-</a:t>
            </a:r>
            <a:r>
              <a:rPr lang="zh-TW" altLang="zh-TW" dirty="0" smtClean="0">
                <a:solidFill>
                  <a:srgbClr val="0000FF"/>
                </a:solidFill>
                <a:latin typeface="標楷體" pitchFamily="65" charset="-120"/>
                <a:ea typeface="標楷體" pitchFamily="65" charset="-120"/>
                <a:cs typeface="華康魏碑體"/>
              </a:rPr>
              <a:t>採最有利標決標者，以不訂底價為原則</a:t>
            </a:r>
            <a:endParaRPr lang="en-US" altLang="zh-TW" dirty="0" smtClean="0">
              <a:solidFill>
                <a:srgbClr val="0000FF"/>
              </a:solidFill>
              <a:latin typeface="標楷體" pitchFamily="65" charset="-120"/>
              <a:ea typeface="標楷體" pitchFamily="65" charset="-120"/>
              <a:cs typeface="華康魏碑體"/>
            </a:endParaRPr>
          </a:p>
          <a:p>
            <a:pPr marL="1166813" lvl="1" indent="-271463" algn="just">
              <a:buNone/>
              <a:defRPr/>
            </a:pPr>
            <a:r>
              <a:rPr lang="en-US" altLang="zh-TW" sz="3000" dirty="0" smtClean="0">
                <a:solidFill>
                  <a:srgbClr val="0000FF"/>
                </a:solidFill>
                <a:latin typeface="標楷體" pitchFamily="65" charset="-120"/>
                <a:ea typeface="標楷體" pitchFamily="65" charset="-120"/>
              </a:rPr>
              <a:t>-</a:t>
            </a:r>
            <a:r>
              <a:rPr lang="zh-TW" altLang="zh-TW" dirty="0" smtClean="0">
                <a:solidFill>
                  <a:srgbClr val="0000FF"/>
                </a:solidFill>
                <a:latin typeface="標楷體" pitchFamily="65" charset="-120"/>
                <a:ea typeface="標楷體" pitchFamily="65" charset="-120"/>
                <a:cs typeface="華康魏碑體"/>
              </a:rPr>
              <a:t>訂有底價，而廠商報價逾底價須減價者，採行協商措施洽減</a:t>
            </a:r>
            <a:r>
              <a:rPr lang="zh-TW" altLang="en-US" dirty="0" smtClean="0">
                <a:solidFill>
                  <a:srgbClr val="0000FF"/>
                </a:solidFill>
                <a:latin typeface="標楷體" pitchFamily="65" charset="-120"/>
                <a:ea typeface="標楷體" pitchFamily="65" charset="-120"/>
                <a:cs typeface="華康魏碑體"/>
              </a:rPr>
              <a:t>。</a:t>
            </a:r>
            <a:endParaRPr lang="en-US" altLang="zh-TW" dirty="0" smtClean="0">
              <a:solidFill>
                <a:srgbClr val="0000FF"/>
              </a:solidFill>
              <a:latin typeface="標楷體" pitchFamily="65" charset="-120"/>
              <a:ea typeface="標楷體" pitchFamily="65" charset="-120"/>
              <a:cs typeface="華康魏碑體"/>
            </a:endParaRPr>
          </a:p>
          <a:p>
            <a:pPr lvl="1" algn="just">
              <a:buFontTx/>
              <a:buNone/>
              <a:defRPr/>
            </a:pPr>
            <a:endParaRPr lang="en-US" altLang="zh-TW" sz="3200" dirty="0" smtClean="0">
              <a:latin typeface="標楷體" pitchFamily="65" charset="-120"/>
              <a:ea typeface="標楷體" pitchFamily="65" charset="-120"/>
              <a:cs typeface="華康魏碑體"/>
            </a:endParaRPr>
          </a:p>
          <a:p>
            <a:pPr marL="982663" lvl="1" indent="-360363" algn="just">
              <a:buFontTx/>
              <a:buNone/>
              <a:defRPr/>
            </a:pPr>
            <a:r>
              <a:rPr lang="en-US" altLang="zh-TW" sz="3200" dirty="0" smtClean="0">
                <a:latin typeface="標楷體" pitchFamily="65" charset="-120"/>
                <a:ea typeface="標楷體" pitchFamily="65" charset="-120"/>
              </a:rPr>
              <a:t>※</a:t>
            </a:r>
            <a:r>
              <a:rPr lang="zh-TW" altLang="zh-TW" sz="3200" dirty="0" smtClean="0">
                <a:solidFill>
                  <a:srgbClr val="FF0000"/>
                </a:solidFill>
                <a:latin typeface="標楷體" pitchFamily="65" charset="-120"/>
                <a:ea typeface="標楷體" pitchFamily="65" charset="-120"/>
              </a:rPr>
              <a:t>採最有利標決標辦理，評定最有利標後即決標，不得再洽該廠商議價</a:t>
            </a:r>
            <a:r>
              <a:rPr lang="zh-TW" altLang="en-US" sz="3200" dirty="0" smtClean="0">
                <a:solidFill>
                  <a:srgbClr val="FF0000"/>
                </a:solidFill>
                <a:latin typeface="標楷體" pitchFamily="65" charset="-120"/>
                <a:ea typeface="標楷體" pitchFamily="65" charset="-120"/>
              </a:rPr>
              <a:t>。</a:t>
            </a:r>
            <a:endParaRPr lang="en-US" altLang="zh-TW" sz="3200" dirty="0" smtClean="0">
              <a:solidFill>
                <a:srgbClr val="FF0000"/>
              </a:solidFill>
              <a:latin typeface="標楷體" pitchFamily="65" charset="-120"/>
              <a:ea typeface="標楷體" pitchFamily="65" charset="-120"/>
            </a:endParaRPr>
          </a:p>
          <a:p>
            <a:pPr lvl="1" algn="just">
              <a:buFontTx/>
              <a:buNone/>
              <a:defRPr/>
            </a:pPr>
            <a:endParaRPr lang="en-US" altLang="zh-TW" sz="3200" dirty="0" smtClean="0">
              <a:latin typeface="標楷體" pitchFamily="65" charset="-120"/>
              <a:ea typeface="標楷體" pitchFamily="65" charset="-120"/>
              <a:cs typeface="華康魏碑體"/>
            </a:endParaRPr>
          </a:p>
          <a:p>
            <a:pPr lvl="1" algn="just">
              <a:buFontTx/>
              <a:buNone/>
              <a:defRPr/>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a:p>
            <a:pPr>
              <a:buFont typeface="Wingdings" pitchFamily="2" charset="2"/>
              <a:buNone/>
              <a:defRPr/>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65539"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8FCFF430-E581-4BD2-B85D-22F280C17D6B}" type="slidenum">
              <a:rPr kumimoji="0" lang="en-US" altLang="zh-TW" sz="1200">
                <a:latin typeface="Baskerville Old Face"/>
              </a:rPr>
              <a:pPr algn="r">
                <a:buClr>
                  <a:srgbClr val="0000FF"/>
                </a:buClr>
              </a:pPr>
              <a:t>27</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indent="-908050" algn="just">
              <a:buNone/>
            </a:pPr>
            <a:r>
              <a:rPr lang="zh-TW" altLang="en-US" sz="3200" dirty="0" smtClean="0">
                <a:latin typeface="標楷體" pitchFamily="65" charset="-120"/>
                <a:ea typeface="標楷體" pitchFamily="65" charset="-120"/>
                <a:cs typeface="華康魏碑體"/>
              </a:rPr>
              <a:t>四、</a:t>
            </a:r>
            <a:r>
              <a:rPr kumimoji="0" lang="zh-TW" altLang="en-US" sz="3200" dirty="0" smtClean="0">
                <a:latin typeface="標楷體" pitchFamily="65" charset="-120"/>
                <a:ea typeface="標楷體" pitchFamily="65" charset="-120"/>
              </a:rPr>
              <a:t>準用</a:t>
            </a:r>
            <a:r>
              <a:rPr kumimoji="0" lang="zh-TW" altLang="en-US" sz="3200" dirty="0" smtClean="0">
                <a:latin typeface="標楷體" pitchFamily="65" charset="-120"/>
                <a:ea typeface="標楷體" pitchFamily="65" charset="-120"/>
                <a:cs typeface="華康魏碑體"/>
              </a:rPr>
              <a:t>最有利標決標原則</a:t>
            </a:r>
            <a:r>
              <a:rPr kumimoji="0" lang="zh-TW" altLang="en-US" sz="3200" dirty="0" smtClean="0">
                <a:latin typeface="標楷體" pitchFamily="65" charset="-120"/>
                <a:ea typeface="標楷體" pitchFamily="65" charset="-120"/>
              </a:rPr>
              <a:t>之採購</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pPr>
            <a:r>
              <a:rPr lang="zh-TW" altLang="zh-TW" sz="3200" dirty="0" smtClean="0">
                <a:latin typeface="標楷體" pitchFamily="65" charset="-120"/>
                <a:ea typeface="標楷體" pitchFamily="65" charset="-120"/>
                <a:cs typeface="華康魏碑體"/>
              </a:rPr>
              <a:t>採購法第</a:t>
            </a:r>
            <a:r>
              <a:rPr lang="en-US" altLang="zh-TW" sz="3200" dirty="0" smtClean="0">
                <a:latin typeface="標楷體" pitchFamily="65" charset="-120"/>
                <a:ea typeface="標楷體" pitchFamily="65" charset="-120"/>
                <a:cs typeface="華康魏碑體"/>
              </a:rPr>
              <a:t>22</a:t>
            </a:r>
            <a:r>
              <a:rPr lang="zh-TW" altLang="zh-TW" sz="3200" dirty="0" smtClean="0">
                <a:latin typeface="標楷體" pitchFamily="65" charset="-120"/>
                <a:ea typeface="標楷體" pitchFamily="65" charset="-120"/>
                <a:cs typeface="華康魏碑體"/>
              </a:rPr>
              <a:t>條第</a:t>
            </a:r>
            <a:r>
              <a:rPr lang="en-US" altLang="zh-TW" sz="3200" dirty="0" smtClean="0">
                <a:latin typeface="標楷體" pitchFamily="65" charset="-120"/>
                <a:ea typeface="標楷體" pitchFamily="65" charset="-120"/>
                <a:cs typeface="華康魏碑體"/>
              </a:rPr>
              <a:t>1</a:t>
            </a:r>
            <a:r>
              <a:rPr lang="zh-TW" altLang="zh-TW" sz="3200" dirty="0" smtClean="0">
                <a:latin typeface="標楷體" pitchFamily="65" charset="-120"/>
                <a:ea typeface="標楷體" pitchFamily="65" charset="-120"/>
                <a:cs typeface="華康魏碑體"/>
              </a:rPr>
              <a:t>項第</a:t>
            </a:r>
            <a:r>
              <a:rPr lang="en-US" altLang="zh-TW" sz="3200" dirty="0" smtClean="0">
                <a:latin typeface="標楷體" pitchFamily="65" charset="-120"/>
                <a:ea typeface="標楷體" pitchFamily="65" charset="-120"/>
                <a:cs typeface="華康魏碑體"/>
              </a:rPr>
              <a:t>9</a:t>
            </a:r>
            <a:r>
              <a:rPr lang="zh-TW" altLang="zh-TW" sz="3200" dirty="0" smtClean="0">
                <a:latin typeface="標楷體" pitchFamily="65" charset="-120"/>
                <a:ea typeface="標楷體" pitchFamily="65" charset="-120"/>
                <a:cs typeface="華康魏碑體"/>
              </a:rPr>
              <a:t>款以限制性招標辦理委託專業服務、技術服務或資訊服務之評選</a:t>
            </a:r>
            <a:r>
              <a:rPr lang="zh-TW" altLang="en-US" sz="3200" dirty="0" smtClean="0">
                <a:latin typeface="標楷體" pitchFamily="65" charset="-120"/>
                <a:ea typeface="標楷體" pitchFamily="65" charset="-120"/>
                <a:cs typeface="華康魏碑體"/>
              </a:rPr>
              <a:t>。</a:t>
            </a:r>
            <a:endParaRPr lang="en-US" altLang="zh-TW" sz="3200" dirty="0" smtClean="0">
              <a:latin typeface="標楷體" pitchFamily="65" charset="-120"/>
              <a:ea typeface="標楷體" pitchFamily="65" charset="-120"/>
              <a:cs typeface="華康魏碑體"/>
            </a:endParaRPr>
          </a:p>
          <a:p>
            <a:pPr lvl="1" indent="-12700" algn="just">
              <a:spcBef>
                <a:spcPts val="1200"/>
              </a:spcBef>
              <a:buFont typeface="Wingdings" pitchFamily="2" charset="2"/>
              <a:buChar char="l"/>
            </a:pPr>
            <a:r>
              <a:rPr lang="zh-TW" altLang="zh-TW" sz="3200" dirty="0" smtClean="0">
                <a:solidFill>
                  <a:srgbClr val="0000FF"/>
                </a:solidFill>
                <a:latin typeface="標楷體" pitchFamily="65" charset="-120"/>
                <a:ea typeface="標楷體" pitchFamily="65" charset="-120"/>
                <a:cs typeface="華康魏碑體"/>
              </a:rPr>
              <a:t>價格作為評選項目</a:t>
            </a:r>
            <a:endParaRPr lang="en-US" altLang="zh-TW" sz="3200" dirty="0" smtClean="0">
              <a:solidFill>
                <a:srgbClr val="0000FF"/>
              </a:solidFill>
              <a:latin typeface="標楷體" pitchFamily="65" charset="-120"/>
              <a:ea typeface="標楷體" pitchFamily="65" charset="-120"/>
              <a:cs typeface="華康魏碑體"/>
            </a:endParaRPr>
          </a:p>
          <a:p>
            <a:pPr marL="982663" lvl="1" indent="-174625" algn="just">
              <a:buFontTx/>
              <a:buNone/>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非固定服務費用：</a:t>
            </a:r>
            <a:endParaRPr lang="en-US" altLang="zh-TW" sz="3000" dirty="0" smtClean="0">
              <a:latin typeface="標楷體" pitchFamily="65" charset="-120"/>
              <a:ea typeface="標楷體" pitchFamily="65" charset="-120"/>
              <a:cs typeface="華康魏碑體"/>
            </a:endParaRPr>
          </a:p>
          <a:p>
            <a:pPr lvl="1" algn="just">
              <a:buFontTx/>
              <a:buNone/>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20%</a:t>
            </a:r>
            <a:r>
              <a:rPr lang="zh-TW" altLang="en-US" sz="3000" dirty="0" smtClean="0">
                <a:latin typeface="標楷體" pitchFamily="65" charset="-120"/>
                <a:ea typeface="標楷體" pitchFamily="65" charset="-120"/>
                <a:cs typeface="華康魏碑體"/>
              </a:rPr>
              <a:t>≦</a:t>
            </a:r>
            <a:r>
              <a:rPr lang="zh-TW" altLang="zh-TW" sz="3000" dirty="0" smtClean="0">
                <a:latin typeface="標楷體" pitchFamily="65" charset="-120"/>
                <a:ea typeface="標楷體" pitchFamily="65" charset="-120"/>
                <a:cs typeface="華康魏碑體"/>
              </a:rPr>
              <a:t>比率或權重</a:t>
            </a:r>
            <a:r>
              <a:rPr lang="zh-TW" altLang="en-US" sz="3000" dirty="0" smtClean="0">
                <a:latin typeface="標楷體" pitchFamily="65" charset="-120"/>
                <a:ea typeface="標楷體" pitchFamily="65" charset="-120"/>
                <a:cs typeface="華康魏碑體"/>
              </a:rPr>
              <a:t>≦</a:t>
            </a:r>
            <a:r>
              <a:rPr lang="en-US" altLang="zh-TW" sz="3000" dirty="0" smtClean="0">
                <a:latin typeface="標楷體" pitchFamily="65" charset="-120"/>
                <a:ea typeface="標楷體" pitchFamily="65" charset="-120"/>
                <a:cs typeface="華康魏碑體"/>
              </a:rPr>
              <a:t>50%</a:t>
            </a:r>
          </a:p>
          <a:p>
            <a:pPr lvl="1" algn="just">
              <a:buFontTx/>
              <a:buNone/>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固定服務費用：</a:t>
            </a:r>
            <a:endParaRPr lang="en-US" altLang="zh-TW" sz="3000" dirty="0" smtClean="0">
              <a:latin typeface="標楷體" pitchFamily="65" charset="-120"/>
              <a:ea typeface="標楷體" pitchFamily="65" charset="-120"/>
              <a:cs typeface="華康魏碑體"/>
            </a:endParaRPr>
          </a:p>
          <a:p>
            <a:pPr lvl="1" indent="434975" algn="just">
              <a:buFontTx/>
              <a:buNone/>
              <a:tabLst>
                <a:tab pos="1343025" algn="l"/>
              </a:tabLst>
            </a:pPr>
            <a:r>
              <a:rPr lang="zh-TW" altLang="zh-TW" sz="3000" dirty="0" smtClean="0">
                <a:latin typeface="標楷體" pitchFamily="65" charset="-120"/>
                <a:ea typeface="標楷體" pitchFamily="65" charset="-120"/>
                <a:cs typeface="華康魏碑體"/>
              </a:rPr>
              <a:t>比率或權重</a:t>
            </a:r>
            <a:r>
              <a:rPr lang="en-US" altLang="zh-TW" sz="3000" dirty="0" smtClean="0">
                <a:latin typeface="標楷體" pitchFamily="65" charset="-120"/>
                <a:ea typeface="標楷體" pitchFamily="65" charset="-120"/>
                <a:cs typeface="華康魏碑體"/>
              </a:rPr>
              <a:t>〈20%</a:t>
            </a:r>
          </a:p>
          <a:p>
            <a:pPr>
              <a:buFont typeface="Wingdings" pitchFamily="2" charset="2"/>
              <a:buNone/>
            </a:pP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6758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1D79EB53-67C5-4DAD-A066-121D61BE506A}" type="slidenum">
              <a:rPr kumimoji="0" lang="en-US" altLang="zh-TW" sz="1200">
                <a:latin typeface="Baskerville Old Face"/>
              </a:rPr>
              <a:pPr algn="r">
                <a:buClr>
                  <a:srgbClr val="0000FF"/>
                </a:buClr>
              </a:pPr>
              <a:t>28</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a:t>
            </a:r>
            <a:r>
              <a:rPr kumimoji="0" lang="zh-TW" altLang="en-US" sz="4400" b="1" dirty="0" smtClean="0">
                <a:effectLst/>
                <a:latin typeface="標楷體" pitchFamily="65" charset="-120"/>
                <a:ea typeface="標楷體" pitchFamily="65" charset="-120"/>
                <a:cs typeface="華康魏碑體"/>
              </a:rPr>
              <a:t>各決標原則之採購</a:t>
            </a:r>
            <a:endParaRPr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222984"/>
            <a:ext cx="7745413" cy="4846638"/>
          </a:xfrm>
        </p:spPr>
        <p:txBody>
          <a:bodyPr/>
          <a:lstStyle/>
          <a:p>
            <a:pPr>
              <a:buFont typeface="Wingdings" pitchFamily="2" charset="2"/>
              <a:buNone/>
              <a:defRPr/>
            </a:pPr>
            <a:r>
              <a:rPr lang="zh-TW" altLang="en-US" sz="3600" dirty="0" smtClean="0">
                <a:latin typeface="標楷體" pitchFamily="65" charset="-120"/>
                <a:ea typeface="標楷體" pitchFamily="65" charset="-120"/>
                <a:cs typeface="華康魏碑體"/>
              </a:rPr>
              <a:t>一、決標原則</a:t>
            </a:r>
            <a:endParaRPr lang="en-US" altLang="zh-TW" sz="3600" dirty="0" smtClean="0">
              <a:latin typeface="標楷體" pitchFamily="65" charset="-120"/>
              <a:ea typeface="標楷體" pitchFamily="65" charset="-120"/>
              <a:cs typeface="華康魏碑體"/>
            </a:endParaRPr>
          </a:p>
          <a:p>
            <a:pPr>
              <a:buNone/>
              <a:defRPr/>
            </a:pPr>
            <a:r>
              <a:rPr lang="zh-TW" altLang="en-US" sz="3600" dirty="0" smtClean="0">
                <a:latin typeface="標楷體" pitchFamily="65" charset="-120"/>
                <a:ea typeface="標楷體" pitchFamily="65" charset="-120"/>
                <a:cs typeface="華康魏碑體"/>
              </a:rPr>
              <a:t>二、</a:t>
            </a:r>
            <a:r>
              <a:rPr kumimoji="0" lang="zh-TW" altLang="en-US" sz="3600" dirty="0" smtClean="0">
                <a:latin typeface="標楷體" pitchFamily="65" charset="-120"/>
                <a:ea typeface="標楷體" pitchFamily="65" charset="-120"/>
                <a:cs typeface="華康魏碑體"/>
              </a:rPr>
              <a:t>最低標決標原則之採購</a:t>
            </a:r>
            <a:endParaRPr kumimoji="0" lang="en-US" altLang="zh-TW" sz="3600" dirty="0" smtClean="0">
              <a:latin typeface="標楷體" pitchFamily="65" charset="-120"/>
              <a:ea typeface="標楷體" pitchFamily="65" charset="-120"/>
              <a:cs typeface="華康魏碑體"/>
            </a:endParaRPr>
          </a:p>
          <a:p>
            <a:pPr>
              <a:buNone/>
              <a:defRPr/>
            </a:pPr>
            <a:r>
              <a:rPr kumimoji="0" lang="zh-TW" altLang="en-US" sz="3600" dirty="0" smtClean="0">
                <a:latin typeface="標楷體" pitchFamily="65" charset="-120"/>
                <a:ea typeface="標楷體" pitchFamily="65" charset="-120"/>
                <a:cs typeface="華康魏碑體"/>
              </a:rPr>
              <a:t>三、最有利標決標原則之採購</a:t>
            </a:r>
            <a:endParaRPr kumimoji="0" lang="en-US" altLang="zh-TW" sz="3600" dirty="0" smtClean="0">
              <a:latin typeface="標楷體" pitchFamily="65" charset="-120"/>
              <a:ea typeface="標楷體" pitchFamily="65" charset="-120"/>
              <a:cs typeface="華康魏碑體"/>
            </a:endParaRPr>
          </a:p>
          <a:p>
            <a:pPr>
              <a:buNone/>
              <a:defRPr/>
            </a:pPr>
            <a:r>
              <a:rPr kumimoji="0" lang="zh-TW" altLang="en-US" sz="3600" dirty="0" smtClean="0">
                <a:latin typeface="標楷體" pitchFamily="65" charset="-120"/>
                <a:ea typeface="標楷體" pitchFamily="65" charset="-120"/>
                <a:cs typeface="華康魏碑體"/>
              </a:rPr>
              <a:t>四、準用最有利標決標原則之採購</a:t>
            </a:r>
            <a:endParaRPr kumimoji="0" lang="en-US" altLang="zh-TW" sz="3600" dirty="0" smtClean="0">
              <a:latin typeface="標楷體" pitchFamily="65" charset="-120"/>
              <a:ea typeface="標楷體" pitchFamily="65" charset="-120"/>
              <a:cs typeface="華康魏碑體"/>
            </a:endParaRPr>
          </a:p>
          <a:p>
            <a:pPr>
              <a:buNone/>
              <a:defRPr/>
            </a:pPr>
            <a:r>
              <a:rPr kumimoji="0" lang="zh-TW" altLang="en-US" sz="3600" dirty="0" smtClean="0">
                <a:latin typeface="標楷體" pitchFamily="65" charset="-120"/>
                <a:ea typeface="標楷體" pitchFamily="65" charset="-120"/>
                <a:cs typeface="華康魏碑體"/>
              </a:rPr>
              <a:t>五、最高標決標原則之採購</a:t>
            </a:r>
            <a:endParaRPr kumimoji="0" lang="en-US" altLang="zh-TW" sz="3600" dirty="0" smtClean="0">
              <a:latin typeface="標楷體" pitchFamily="65" charset="-120"/>
              <a:ea typeface="標楷體" pitchFamily="65" charset="-120"/>
              <a:cs typeface="華康魏碑體"/>
            </a:endParaRPr>
          </a:p>
          <a:p>
            <a:pPr>
              <a:buNone/>
              <a:defRPr/>
            </a:pPr>
            <a:r>
              <a:rPr kumimoji="0" lang="zh-TW" altLang="en-US" sz="3600" dirty="0" smtClean="0">
                <a:latin typeface="標楷體" pitchFamily="65" charset="-120"/>
                <a:ea typeface="標楷體" pitchFamily="65" charset="-120"/>
                <a:cs typeface="華康魏碑體"/>
              </a:rPr>
              <a:t>六、複數決標原則之採購</a:t>
            </a:r>
            <a:endParaRPr lang="en-US" altLang="zh-TW" sz="3600" dirty="0" smtClean="0">
              <a:latin typeface="標楷體" pitchFamily="65" charset="-120"/>
              <a:ea typeface="標楷體" pitchFamily="65" charset="-120"/>
              <a:cs typeface="華康魏碑體"/>
            </a:endParaRPr>
          </a:p>
        </p:txBody>
      </p:sp>
      <p:sp>
        <p:nvSpPr>
          <p:cNvPr id="18435"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0FAA654E-F261-4A83-A370-57C206BE2D6D}" type="slidenum">
              <a:rPr kumimoji="0" lang="en-US" altLang="zh-TW" sz="1200">
                <a:latin typeface="Baskerville Old Face"/>
              </a:rPr>
              <a:pPr algn="r">
                <a:buClr>
                  <a:srgbClr val="0000FF"/>
                </a:buClr>
              </a:pPr>
              <a:t>2</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algn="just">
              <a:buFont typeface="Wingdings" pitchFamily="2" charset="2"/>
              <a:buChar char="Ø"/>
            </a:pPr>
            <a:r>
              <a:rPr lang="zh-TW" altLang="zh-TW" sz="3200" dirty="0" smtClean="0">
                <a:latin typeface="Baskerville Old Face"/>
                <a:ea typeface="標楷體" pitchFamily="65" charset="-120"/>
                <a:cs typeface="華康魏碑體"/>
              </a:rPr>
              <a:t>洽優勝廠商議價</a:t>
            </a:r>
            <a:r>
              <a:rPr lang="zh-TW" altLang="en-US" sz="3200" dirty="0" smtClean="0">
                <a:latin typeface="Baskerville Old Face"/>
                <a:ea typeface="標楷體" pitchFamily="65" charset="-120"/>
                <a:cs typeface="華康魏碑體"/>
              </a:rPr>
              <a:t>：</a:t>
            </a:r>
            <a:endParaRPr lang="en-US" altLang="zh-TW" sz="3200" dirty="0" smtClean="0">
              <a:latin typeface="Baskerville Old Face"/>
              <a:ea typeface="標楷體" pitchFamily="65" charset="-120"/>
              <a:cs typeface="華康魏碑體"/>
            </a:endParaRPr>
          </a:p>
          <a:p>
            <a:pPr lvl="1" indent="-12700" algn="just">
              <a:buFont typeface="Wingdings" pitchFamily="2" charset="2"/>
              <a:buChar char="l"/>
            </a:pPr>
            <a:r>
              <a:rPr lang="zh-TW" altLang="zh-TW" sz="3200" dirty="0" smtClean="0">
                <a:solidFill>
                  <a:srgbClr val="0000FF"/>
                </a:solidFill>
                <a:latin typeface="標楷體" pitchFamily="65" charset="-120"/>
                <a:ea typeface="標楷體" pitchFamily="65" charset="-120"/>
                <a:cs typeface="華康魏碑體"/>
              </a:rPr>
              <a:t>訂定底價</a:t>
            </a:r>
            <a:r>
              <a:rPr lang="zh-TW" altLang="en-US" sz="3200" dirty="0" smtClean="0">
                <a:solidFill>
                  <a:srgbClr val="0000FF"/>
                </a:solidFill>
                <a:latin typeface="標楷體" pitchFamily="65" charset="-120"/>
                <a:ea typeface="標楷體" pitchFamily="65" charset="-120"/>
                <a:cs typeface="華康魏碑體"/>
              </a:rPr>
              <a:t>：</a:t>
            </a:r>
            <a:endParaRPr lang="en-US" altLang="zh-TW" sz="3200" dirty="0" smtClean="0">
              <a:solidFill>
                <a:srgbClr val="0000FF"/>
              </a:solidFill>
              <a:latin typeface="標楷體" pitchFamily="65" charset="-120"/>
              <a:ea typeface="標楷體" pitchFamily="65" charset="-120"/>
              <a:cs typeface="華康魏碑體"/>
            </a:endParaRPr>
          </a:p>
          <a:p>
            <a:pPr marL="1166813" lvl="1" indent="0" algn="just">
              <a:buFontTx/>
              <a:buNone/>
            </a:pPr>
            <a:r>
              <a:rPr lang="zh-TW" altLang="zh-TW" dirty="0" smtClean="0">
                <a:latin typeface="標楷體" pitchFamily="65" charset="-120"/>
                <a:ea typeface="標楷體" pitchFamily="65" charset="-120"/>
                <a:cs typeface="華康魏碑體"/>
              </a:rPr>
              <a:t>依圖說、規範、契約並考量成本、市場行情及政府機關決標資料逐項編列，於評選優勝廠商後議價前</a:t>
            </a:r>
            <a:r>
              <a:rPr lang="zh-TW" altLang="zh-TW" dirty="0" smtClean="0">
                <a:solidFill>
                  <a:srgbClr val="FF0000"/>
                </a:solidFill>
                <a:latin typeface="標楷體" pitchFamily="65" charset="-120"/>
                <a:ea typeface="標楷體" pitchFamily="65" charset="-120"/>
                <a:cs typeface="華康魏碑體"/>
              </a:rPr>
              <a:t>參考廠商之報價</a:t>
            </a:r>
            <a:r>
              <a:rPr lang="zh-TW" altLang="zh-TW" dirty="0" smtClean="0">
                <a:latin typeface="標楷體" pitchFamily="65" charset="-120"/>
                <a:ea typeface="標楷體" pitchFamily="65" charset="-120"/>
                <a:cs typeface="華康魏碑體"/>
              </a:rPr>
              <a:t>訂定底價</a:t>
            </a:r>
            <a:r>
              <a:rPr lang="zh-TW" altLang="en-US" dirty="0" smtClean="0">
                <a:latin typeface="標楷體" pitchFamily="65" charset="-120"/>
                <a:ea typeface="標楷體" pitchFamily="65" charset="-120"/>
                <a:cs typeface="華康魏碑體"/>
              </a:rPr>
              <a:t>。</a:t>
            </a:r>
            <a:endParaRPr lang="en-US" altLang="zh-TW" dirty="0" smtClean="0">
              <a:latin typeface="標楷體" pitchFamily="65" charset="-120"/>
              <a:ea typeface="標楷體" pitchFamily="65" charset="-120"/>
              <a:cs typeface="華康魏碑體"/>
            </a:endParaRPr>
          </a:p>
          <a:p>
            <a:pPr lvl="1" indent="-12700" algn="just">
              <a:buFont typeface="Wingdings" pitchFamily="2" charset="2"/>
              <a:buChar char="l"/>
            </a:pPr>
            <a:r>
              <a:rPr lang="zh-TW" altLang="zh-TW" sz="3200" dirty="0" smtClean="0">
                <a:solidFill>
                  <a:srgbClr val="0000FF"/>
                </a:solidFill>
                <a:latin typeface="標楷體" pitchFamily="65" charset="-120"/>
                <a:ea typeface="標楷體" pitchFamily="65" charset="-120"/>
                <a:cs typeface="華康魏碑體"/>
              </a:rPr>
              <a:t>不訂底價</a:t>
            </a:r>
            <a:r>
              <a:rPr lang="zh-TW" altLang="en-US" sz="3200" dirty="0" smtClean="0">
                <a:solidFill>
                  <a:srgbClr val="0000FF"/>
                </a:solidFill>
                <a:latin typeface="標楷體" pitchFamily="65" charset="-120"/>
                <a:ea typeface="標楷體" pitchFamily="65" charset="-120"/>
                <a:cs typeface="華康魏碑體"/>
              </a:rPr>
              <a:t>：</a:t>
            </a:r>
            <a:endParaRPr lang="en-US" altLang="zh-TW" sz="3200" dirty="0" smtClean="0">
              <a:solidFill>
                <a:srgbClr val="0000FF"/>
              </a:solidFill>
              <a:latin typeface="標楷體" pitchFamily="65" charset="-120"/>
              <a:ea typeface="標楷體" pitchFamily="65" charset="-120"/>
              <a:cs typeface="華康魏碑體"/>
            </a:endParaRPr>
          </a:p>
          <a:p>
            <a:pPr marL="1166813" lvl="1" indent="0" algn="just">
              <a:buFontTx/>
              <a:buNone/>
            </a:pPr>
            <a:r>
              <a:rPr lang="zh-TW" altLang="en-US" dirty="0" smtClean="0">
                <a:latin typeface="標楷體" pitchFamily="65" charset="-120"/>
                <a:ea typeface="標楷體" pitchFamily="65" charset="-120"/>
                <a:cs typeface="華康魏碑體"/>
              </a:rPr>
              <a:t>成立</a:t>
            </a:r>
            <a:r>
              <a:rPr lang="zh-TW" altLang="zh-TW" dirty="0" smtClean="0">
                <a:latin typeface="標楷體" pitchFamily="65" charset="-120"/>
                <a:ea typeface="標楷體" pitchFamily="65" charset="-120"/>
                <a:cs typeface="華康魏碑體"/>
              </a:rPr>
              <a:t>評審價格之評審委員會（得以採購評選委員會代之）審定廠商報價</a:t>
            </a:r>
            <a:r>
              <a:rPr lang="zh-TW" altLang="en-US" dirty="0" smtClean="0">
                <a:latin typeface="標楷體" pitchFamily="65" charset="-120"/>
                <a:ea typeface="標楷體" pitchFamily="65" charset="-120"/>
                <a:cs typeface="華康魏碑體"/>
              </a:rPr>
              <a:t>。</a:t>
            </a:r>
            <a:r>
              <a:rPr lang="zh-TW" altLang="en-US" sz="3200" dirty="0" smtClean="0">
                <a:latin typeface="標楷體" pitchFamily="65" charset="-120"/>
                <a:ea typeface="標楷體" pitchFamily="65" charset="-120"/>
                <a:cs typeface="華康魏碑體"/>
              </a:rPr>
              <a:t>　</a:t>
            </a:r>
            <a:endParaRPr lang="en-US" altLang="zh-TW" sz="3200" dirty="0" smtClean="0">
              <a:latin typeface="標楷體" pitchFamily="65" charset="-120"/>
              <a:ea typeface="標楷體" pitchFamily="65" charset="-120"/>
              <a:cs typeface="華康魏碑體"/>
            </a:endParaRPr>
          </a:p>
        </p:txBody>
      </p:sp>
      <p:sp>
        <p:nvSpPr>
          <p:cNvPr id="69635"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A84759A3-91A2-4A64-8D4F-2C7CF81C0120}" type="slidenum">
              <a:rPr kumimoji="0" lang="en-US" altLang="zh-TW" sz="1200">
                <a:latin typeface="Baskerville Old Face"/>
              </a:rPr>
              <a:pPr algn="r">
                <a:buClr>
                  <a:srgbClr val="0000FF"/>
                </a:buClr>
              </a:pPr>
              <a:t>29</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marL="1079500" lvl="1" indent="-271463" algn="just">
              <a:buFont typeface="Wingdings" pitchFamily="2" charset="2"/>
              <a:buChar char="l"/>
            </a:pPr>
            <a:r>
              <a:rPr lang="zh-TW" altLang="zh-TW" sz="3200" dirty="0" smtClean="0">
                <a:latin typeface="標楷體" pitchFamily="65" charset="-120"/>
                <a:ea typeface="標楷體" pitchFamily="65" charset="-120"/>
                <a:cs typeface="華康魏碑體"/>
              </a:rPr>
              <a:t>議價廠商之標價</a:t>
            </a:r>
            <a:r>
              <a:rPr lang="zh-TW" altLang="zh-TW" sz="3200" dirty="0" smtClean="0">
                <a:solidFill>
                  <a:srgbClr val="FF0000"/>
                </a:solidFill>
                <a:latin typeface="標楷體" pitchFamily="65" charset="-120"/>
                <a:ea typeface="標楷體" pitchFamily="65" charset="-120"/>
                <a:cs typeface="華康魏碑體"/>
              </a:rPr>
              <a:t>合理</a:t>
            </a:r>
            <a:r>
              <a:rPr lang="zh-TW" altLang="zh-TW" sz="3200" dirty="0" smtClean="0">
                <a:latin typeface="標楷體" pitchFamily="65" charset="-120"/>
                <a:ea typeface="標楷體" pitchFamily="65" charset="-120"/>
                <a:cs typeface="華康魏碑體"/>
              </a:rPr>
              <a:t>且在</a:t>
            </a:r>
            <a:r>
              <a:rPr lang="zh-TW" altLang="zh-TW" sz="3200" dirty="0" smtClean="0">
                <a:solidFill>
                  <a:srgbClr val="FF0000"/>
                </a:solidFill>
                <a:latin typeface="標楷體" pitchFamily="65" charset="-120"/>
                <a:ea typeface="標楷體" pitchFamily="65" charset="-120"/>
                <a:cs typeface="華康魏碑體"/>
              </a:rPr>
              <a:t>預算金額以內，</a:t>
            </a:r>
            <a:r>
              <a:rPr lang="zh-TW" altLang="zh-TW" sz="3200" dirty="0" smtClean="0">
                <a:latin typeface="標楷體" pitchFamily="65" charset="-120"/>
                <a:ea typeface="標楷體" pitchFamily="65" charset="-120"/>
                <a:cs typeface="華康魏碑體"/>
              </a:rPr>
              <a:t>機關得依其標價訂定底價，</a:t>
            </a:r>
            <a:r>
              <a:rPr lang="zh-TW" altLang="zh-TW" sz="3200" dirty="0" smtClean="0">
                <a:solidFill>
                  <a:srgbClr val="FF0000"/>
                </a:solidFill>
                <a:latin typeface="標楷體" pitchFamily="65" charset="-120"/>
                <a:ea typeface="標楷體" pitchFamily="65" charset="-120"/>
                <a:cs typeface="華康魏碑體"/>
              </a:rPr>
              <a:t>照價決標</a:t>
            </a:r>
            <a:r>
              <a:rPr lang="zh-TW" altLang="en-US" sz="3200" dirty="0" smtClean="0">
                <a:latin typeface="標楷體" pitchFamily="65" charset="-120"/>
                <a:ea typeface="標楷體" pitchFamily="65" charset="-120"/>
                <a:cs typeface="華康魏碑體"/>
              </a:rPr>
              <a:t>。</a:t>
            </a:r>
            <a:endParaRPr lang="en-US" altLang="zh-TW" sz="3200" dirty="0" smtClean="0">
              <a:latin typeface="標楷體" pitchFamily="65" charset="-120"/>
              <a:ea typeface="標楷體" pitchFamily="65" charset="-120"/>
              <a:cs typeface="華康魏碑體"/>
            </a:endParaRPr>
          </a:p>
          <a:p>
            <a:pPr marL="1079500" lvl="1" indent="-271463" algn="just">
              <a:buFont typeface="Wingdings" pitchFamily="2" charset="2"/>
              <a:buChar char="l"/>
            </a:pPr>
            <a:r>
              <a:rPr lang="zh-TW" altLang="zh-TW" sz="3200" dirty="0" smtClean="0">
                <a:latin typeface="標楷體" pitchFamily="65" charset="-120"/>
                <a:ea typeface="標楷體" pitchFamily="65" charset="-120"/>
                <a:cs typeface="華康魏碑體"/>
              </a:rPr>
              <a:t>機關訂定</a:t>
            </a:r>
            <a:r>
              <a:rPr lang="zh-TW" altLang="zh-TW" sz="3200" dirty="0" smtClean="0">
                <a:solidFill>
                  <a:srgbClr val="FF0000"/>
                </a:solidFill>
                <a:latin typeface="標楷體" pitchFamily="65" charset="-120"/>
                <a:ea typeface="標楷體" pitchFamily="65" charset="-120"/>
                <a:cs typeface="華康魏碑體"/>
              </a:rPr>
              <a:t>合理底價</a:t>
            </a:r>
            <a:r>
              <a:rPr lang="zh-TW" altLang="zh-TW" sz="3200" dirty="0" smtClean="0">
                <a:latin typeface="標楷體" pitchFamily="65" charset="-120"/>
                <a:ea typeface="標楷體" pitchFamily="65" charset="-120"/>
                <a:cs typeface="華康魏碑體"/>
              </a:rPr>
              <a:t>，依採購法第</a:t>
            </a:r>
            <a:r>
              <a:rPr lang="en-US" altLang="zh-TW" sz="3200" dirty="0" smtClean="0">
                <a:latin typeface="標楷體" pitchFamily="65" charset="-120"/>
                <a:ea typeface="標楷體" pitchFamily="65" charset="-120"/>
                <a:cs typeface="華康魏碑體"/>
              </a:rPr>
              <a:t>34</a:t>
            </a:r>
            <a:r>
              <a:rPr lang="zh-TW" altLang="zh-TW" sz="3200" dirty="0" smtClean="0">
                <a:latin typeface="標楷體" pitchFamily="65" charset="-120"/>
                <a:ea typeface="標楷體" pitchFamily="65" charset="-120"/>
                <a:cs typeface="華康魏碑體"/>
              </a:rPr>
              <a:t>條第</a:t>
            </a:r>
            <a:r>
              <a:rPr lang="en-US" altLang="zh-TW" sz="3200" dirty="0" smtClean="0">
                <a:latin typeface="標楷體" pitchFamily="65" charset="-120"/>
                <a:ea typeface="標楷體" pitchFamily="65" charset="-120"/>
                <a:cs typeface="華康魏碑體"/>
              </a:rPr>
              <a:t>3</a:t>
            </a:r>
            <a:r>
              <a:rPr lang="zh-TW" altLang="zh-TW" sz="3200" dirty="0" smtClean="0">
                <a:latin typeface="標楷體" pitchFamily="65" charset="-120"/>
                <a:ea typeface="標楷體" pitchFamily="65" charset="-120"/>
                <a:cs typeface="華康魏碑體"/>
              </a:rPr>
              <a:t>項規定於決標前對底價保密，並於廠商減價過程</a:t>
            </a:r>
            <a:r>
              <a:rPr lang="zh-TW" altLang="zh-TW" sz="3200" dirty="0" smtClean="0">
                <a:solidFill>
                  <a:srgbClr val="FF0000"/>
                </a:solidFill>
                <a:latin typeface="標楷體" pitchFamily="65" charset="-120"/>
                <a:ea typeface="標楷體" pitchFamily="65" charset="-120"/>
                <a:cs typeface="華康魏碑體"/>
              </a:rPr>
              <a:t>勿主動建議</a:t>
            </a:r>
            <a:r>
              <a:rPr lang="zh-TW" altLang="zh-TW" sz="3200" dirty="0" smtClean="0">
                <a:latin typeface="標楷體" pitchFamily="65" charset="-120"/>
                <a:ea typeface="標楷體" pitchFamily="65" charset="-120"/>
                <a:cs typeface="華康魏碑體"/>
              </a:rPr>
              <a:t>廠商</a:t>
            </a:r>
            <a:r>
              <a:rPr lang="zh-TW" altLang="zh-TW" sz="3200" dirty="0" smtClean="0">
                <a:solidFill>
                  <a:srgbClr val="731CB4"/>
                </a:solidFill>
                <a:latin typeface="標楷體" pitchFamily="65" charset="-120"/>
                <a:ea typeface="標楷體" pitchFamily="65" charset="-120"/>
                <a:cs typeface="華康魏碑體"/>
              </a:rPr>
              <a:t>減至底價</a:t>
            </a:r>
            <a:r>
              <a:rPr lang="zh-TW" altLang="en-US" sz="3200" dirty="0" smtClean="0">
                <a:latin typeface="標楷體" pitchFamily="65" charset="-120"/>
                <a:ea typeface="標楷體" pitchFamily="65" charset="-120"/>
                <a:cs typeface="華康魏碑體"/>
              </a:rPr>
              <a:t>，避免</a:t>
            </a:r>
            <a:r>
              <a:rPr lang="zh-TW" altLang="zh-TW" sz="3200" dirty="0" smtClean="0">
                <a:latin typeface="標楷體" pitchFamily="65" charset="-120"/>
                <a:ea typeface="標楷體" pitchFamily="65" charset="-120"/>
                <a:cs typeface="華康魏碑體"/>
              </a:rPr>
              <a:t>決標後廠商認為底價金額偏低不合理，被機關人員誤導減價，而提出異議、申訴</a:t>
            </a:r>
            <a:r>
              <a:rPr lang="zh-TW" altLang="en-US" sz="3200" dirty="0" smtClean="0">
                <a:latin typeface="標楷體" pitchFamily="65" charset="-120"/>
                <a:ea typeface="標楷體" pitchFamily="65" charset="-120"/>
                <a:cs typeface="華康魏碑體"/>
              </a:rPr>
              <a:t>。</a:t>
            </a:r>
            <a:endParaRPr lang="en-US" altLang="zh-TW" sz="3200" dirty="0" smtClean="0">
              <a:latin typeface="標楷體" pitchFamily="65" charset="-120"/>
              <a:ea typeface="標楷體" pitchFamily="65" charset="-120"/>
              <a:cs typeface="華康魏碑體"/>
            </a:endParaRPr>
          </a:p>
          <a:p>
            <a:pPr lvl="1" algn="just">
              <a:buFontTx/>
              <a:buNone/>
            </a:pPr>
            <a:r>
              <a:rPr lang="zh-TW" altLang="en-US" sz="3200" dirty="0" smtClean="0">
                <a:latin typeface="標楷體" pitchFamily="65" charset="-120"/>
                <a:ea typeface="標楷體" pitchFamily="65" charset="-120"/>
                <a:cs typeface="華康魏碑體"/>
              </a:rPr>
              <a:t>　</a:t>
            </a:r>
            <a:endParaRPr lang="en-US" altLang="zh-TW" sz="3200" dirty="0" smtClean="0">
              <a:latin typeface="標楷體" pitchFamily="65" charset="-120"/>
              <a:ea typeface="標楷體" pitchFamily="65" charset="-120"/>
              <a:cs typeface="華康魏碑體"/>
            </a:endParaRPr>
          </a:p>
        </p:txBody>
      </p:sp>
      <p:sp>
        <p:nvSpPr>
          <p:cNvPr id="71683"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CB6F3B0D-2F02-420F-AB09-F3D64827D5AB}" type="slidenum">
              <a:rPr kumimoji="0" lang="en-US" altLang="zh-TW" sz="1200">
                <a:latin typeface="Baskerville Old Face"/>
              </a:rPr>
              <a:pPr algn="r">
                <a:buClr>
                  <a:srgbClr val="0000FF"/>
                </a:buClr>
              </a:pPr>
              <a:t>30</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lvl="1" indent="-908050" algn="just">
              <a:buNone/>
              <a:defRPr/>
            </a:pPr>
            <a:r>
              <a:rPr lang="zh-TW" altLang="en-US" sz="3200" dirty="0" smtClean="0">
                <a:latin typeface="標楷體" pitchFamily="65" charset="-120"/>
                <a:ea typeface="標楷體" pitchFamily="65" charset="-120"/>
              </a:rPr>
              <a:t>五、最高標</a:t>
            </a:r>
            <a:r>
              <a:rPr kumimoji="0" lang="zh-TW" altLang="en-US" sz="3200" dirty="0" smtClean="0">
                <a:latin typeface="標楷體" pitchFamily="65" charset="-120"/>
                <a:ea typeface="標楷體" pitchFamily="65" charset="-120"/>
                <a:cs typeface="華康魏碑體"/>
              </a:rPr>
              <a:t>決標原則</a:t>
            </a:r>
            <a:r>
              <a:rPr kumimoji="0" lang="zh-TW" altLang="en-US" sz="3200" dirty="0" smtClean="0">
                <a:latin typeface="標楷體" pitchFamily="65" charset="-120"/>
                <a:ea typeface="標楷體" pitchFamily="65" charset="-120"/>
              </a:rPr>
              <a:t>之採購</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1077913" lvl="1" indent="-455613" algn="just">
              <a:buFont typeface="Wingdings" pitchFamily="2" charset="2"/>
              <a:buChar char="l"/>
              <a:defRPr/>
            </a:pPr>
            <a:r>
              <a:rPr lang="zh-TW" altLang="en-US" sz="3000" dirty="0" smtClean="0">
                <a:latin typeface="標楷體" pitchFamily="65" charset="-120"/>
                <a:ea typeface="標楷體" pitchFamily="65" charset="-120"/>
              </a:rPr>
              <a:t>廠商給付予機關</a:t>
            </a:r>
            <a:r>
              <a:rPr lang="zh-TW" altLang="en-US" sz="3000" dirty="0" smtClean="0">
                <a:solidFill>
                  <a:srgbClr val="0000FF"/>
                </a:solidFill>
                <a:latin typeface="標楷體" pitchFamily="65" charset="-120"/>
                <a:ea typeface="標楷體" pitchFamily="65" charset="-120"/>
              </a:rPr>
              <a:t>之權利金或費用最多。</a:t>
            </a:r>
            <a:endParaRPr lang="en-US" altLang="zh-TW" sz="3000" dirty="0" smtClean="0">
              <a:solidFill>
                <a:srgbClr val="0000FF"/>
              </a:solidFill>
              <a:latin typeface="標楷體" pitchFamily="65" charset="-120"/>
              <a:ea typeface="標楷體" pitchFamily="65" charset="-120"/>
            </a:endParaRPr>
          </a:p>
          <a:p>
            <a:pPr marL="1077913" lvl="1" indent="-455613" algn="just">
              <a:buFont typeface="Wingdings" pitchFamily="2" charset="2"/>
              <a:buChar char="l"/>
              <a:defRPr/>
            </a:pPr>
            <a:r>
              <a:rPr lang="zh-TW" altLang="zh-TW" sz="3000" dirty="0" smtClean="0">
                <a:latin typeface="標楷體" pitchFamily="65" charset="-120"/>
                <a:ea typeface="標楷體" pitchFamily="65" charset="-120"/>
              </a:rPr>
              <a:t>採購法第</a:t>
            </a:r>
            <a:r>
              <a:rPr lang="en-US" altLang="zh-TW" sz="3000" dirty="0" smtClean="0">
                <a:latin typeface="標楷體" pitchFamily="65" charset="-120"/>
                <a:ea typeface="標楷體" pitchFamily="65" charset="-120"/>
              </a:rPr>
              <a:t>99</a:t>
            </a:r>
            <a:r>
              <a:rPr lang="zh-TW" altLang="zh-TW" sz="3000" dirty="0" smtClean="0">
                <a:latin typeface="標楷體" pitchFamily="65" charset="-120"/>
                <a:ea typeface="標楷體" pitchFamily="65" charset="-120"/>
              </a:rPr>
              <a:t>條規定</a:t>
            </a:r>
            <a:r>
              <a:rPr lang="zh-TW" altLang="zh-TW" sz="3000" dirty="0" smtClean="0">
                <a:solidFill>
                  <a:srgbClr val="0000FF"/>
                </a:solidFill>
                <a:latin typeface="標楷體" pitchFamily="65" charset="-120"/>
                <a:ea typeface="標楷體" pitchFamily="65" charset="-120"/>
              </a:rPr>
              <a:t>甄選投資興建、營運之廠商、</a:t>
            </a:r>
            <a:r>
              <a:rPr lang="zh-TW" altLang="zh-TW" sz="3000" dirty="0" smtClean="0">
                <a:solidFill>
                  <a:srgbClr val="7030A0"/>
                </a:solidFill>
                <a:latin typeface="標楷體" pitchFamily="65" charset="-120"/>
                <a:ea typeface="標楷體" pitchFamily="65" charset="-120"/>
              </a:rPr>
              <a:t>廠商報價金額</a:t>
            </a:r>
            <a:r>
              <a:rPr lang="zh-TW" altLang="zh-TW" sz="3000" dirty="0" smtClean="0">
                <a:latin typeface="標楷體" pitchFamily="65" charset="-120"/>
                <a:ea typeface="標楷體" pitchFamily="65" charset="-120"/>
              </a:rPr>
              <a:t>包括</a:t>
            </a:r>
            <a:r>
              <a:rPr lang="zh-TW" altLang="zh-TW" sz="3000" dirty="0" smtClean="0">
                <a:solidFill>
                  <a:srgbClr val="0000FF"/>
                </a:solidFill>
                <a:latin typeface="標楷體" pitchFamily="65" charset="-120"/>
                <a:ea typeface="標楷體" pitchFamily="65" charset="-120"/>
              </a:rPr>
              <a:t>機關支出及收入金額者</a:t>
            </a:r>
            <a:r>
              <a:rPr lang="zh-TW" altLang="zh-TW" sz="3000" dirty="0" smtClean="0">
                <a:latin typeface="標楷體" pitchFamily="65" charset="-120"/>
                <a:ea typeface="標楷體" pitchFamily="65" charset="-120"/>
              </a:rPr>
              <a:t>或以</a:t>
            </a:r>
            <a:r>
              <a:rPr lang="zh-TW" altLang="zh-TW" sz="3000" dirty="0" smtClean="0">
                <a:solidFill>
                  <a:srgbClr val="7030A0"/>
                </a:solidFill>
                <a:latin typeface="標楷體" pitchFamily="65" charset="-120"/>
                <a:ea typeface="標楷體" pitchFamily="65" charset="-120"/>
              </a:rPr>
              <a:t>使用</a:t>
            </a:r>
            <a:r>
              <a:rPr lang="zh-TW" altLang="zh-TW" sz="3000" dirty="0" smtClean="0">
                <a:latin typeface="標楷體" pitchFamily="65" charset="-120"/>
                <a:ea typeface="標楷體" pitchFamily="65" charset="-120"/>
              </a:rPr>
              <a:t>機關</a:t>
            </a:r>
            <a:r>
              <a:rPr lang="zh-TW" altLang="zh-TW" sz="3000" dirty="0" smtClean="0">
                <a:solidFill>
                  <a:srgbClr val="7030A0"/>
                </a:solidFill>
                <a:latin typeface="標楷體" pitchFamily="65" charset="-120"/>
                <a:ea typeface="標楷體" pitchFamily="65" charset="-120"/>
              </a:rPr>
              <a:t>財物或權利</a:t>
            </a:r>
            <a:r>
              <a:rPr lang="zh-TW" altLang="zh-TW" sz="3000" dirty="0" smtClean="0">
                <a:latin typeface="標楷體" pitchFamily="65" charset="-120"/>
                <a:ea typeface="標楷體" pitchFamily="65" charset="-120"/>
              </a:rPr>
              <a:t>為</a:t>
            </a:r>
            <a:r>
              <a:rPr lang="zh-TW" altLang="zh-TW" sz="3000" dirty="0" smtClean="0">
                <a:solidFill>
                  <a:srgbClr val="7030A0"/>
                </a:solidFill>
                <a:latin typeface="標楷體" pitchFamily="65" charset="-120"/>
                <a:ea typeface="標楷體" pitchFamily="65" charset="-120"/>
              </a:rPr>
              <a:t>對價</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marL="1077913" lvl="1" indent="-455613" algn="just">
              <a:buFont typeface="Wingdings" pitchFamily="2" charset="2"/>
              <a:buChar char="l"/>
              <a:defRPr/>
            </a:pPr>
            <a:r>
              <a:rPr lang="zh-TW" altLang="zh-TW" sz="3000" dirty="0" smtClean="0">
                <a:solidFill>
                  <a:srgbClr val="0000FF"/>
                </a:solidFill>
                <a:latin typeface="標楷體" pitchFamily="65" charset="-120"/>
                <a:ea typeface="標楷體" pitchFamily="65" charset="-120"/>
              </a:rPr>
              <a:t>而無其他支出金額者，其以廠商</a:t>
            </a:r>
            <a:r>
              <a:rPr lang="zh-TW" altLang="zh-TW" sz="3000" dirty="0" smtClean="0">
                <a:solidFill>
                  <a:srgbClr val="FF0000"/>
                </a:solidFill>
                <a:latin typeface="標楷體" pitchFamily="65" charset="-120"/>
                <a:ea typeface="標楷體" pitchFamily="65" charset="-120"/>
              </a:rPr>
              <a:t>承諾給付</a:t>
            </a:r>
            <a:r>
              <a:rPr lang="zh-TW" altLang="zh-TW" sz="3000" dirty="0" smtClean="0">
                <a:solidFill>
                  <a:srgbClr val="0000FF"/>
                </a:solidFill>
                <a:latin typeface="標楷體" pitchFamily="65" charset="-120"/>
                <a:ea typeface="標楷體" pitchFamily="65" charset="-120"/>
              </a:rPr>
              <a:t>機關</a:t>
            </a:r>
            <a:r>
              <a:rPr lang="zh-TW" altLang="zh-TW" sz="3000" dirty="0" smtClean="0">
                <a:solidFill>
                  <a:srgbClr val="FF0000"/>
                </a:solidFill>
                <a:latin typeface="標楷體" pitchFamily="65" charset="-120"/>
                <a:ea typeface="標楷體" pitchFamily="65" charset="-120"/>
              </a:rPr>
              <a:t>價金</a:t>
            </a:r>
            <a:r>
              <a:rPr lang="zh-TW" altLang="zh-TW" sz="3000" dirty="0" smtClean="0">
                <a:solidFill>
                  <a:srgbClr val="0000FF"/>
                </a:solidFill>
                <a:latin typeface="標楷體" pitchFamily="65" charset="-120"/>
                <a:ea typeface="標楷體" pitchFamily="65" charset="-120"/>
              </a:rPr>
              <a:t>為決標原則</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marL="1077913" lvl="1" indent="-455613" algn="just">
              <a:buFontTx/>
              <a:buNone/>
              <a:defRPr/>
            </a:pPr>
            <a:r>
              <a:rPr lang="zh-TW" altLang="en-US" sz="3000" dirty="0" smtClean="0">
                <a:latin typeface="標楷體" pitchFamily="65" charset="-120"/>
                <a:ea typeface="標楷體" pitchFamily="65" charset="-120"/>
              </a:rPr>
              <a:t> </a:t>
            </a:r>
            <a:endParaRPr lang="en-US" altLang="zh-TW" sz="3000" dirty="0" smtClean="0">
              <a:latin typeface="標楷體" pitchFamily="65" charset="-120"/>
              <a:ea typeface="標楷體" pitchFamily="65" charset="-120"/>
            </a:endParaRPr>
          </a:p>
          <a:p>
            <a:pPr marL="1077913" lvl="1" indent="-455613" algn="just">
              <a:buFontTx/>
              <a:buNone/>
              <a:defRPr/>
            </a:pPr>
            <a:r>
              <a:rPr lang="zh-TW" altLang="en-US" sz="3000" dirty="0" smtClean="0">
                <a:latin typeface="標楷體" pitchFamily="65" charset="-120"/>
                <a:ea typeface="標楷體" pitchFamily="65" charset="-120"/>
              </a:rPr>
              <a:t> 　</a:t>
            </a:r>
            <a:endParaRPr lang="en-US" altLang="zh-TW" sz="3000" dirty="0" smtClean="0">
              <a:latin typeface="標楷體" pitchFamily="65" charset="-120"/>
              <a:ea typeface="標楷體" pitchFamily="65" charset="-120"/>
            </a:endParaRPr>
          </a:p>
        </p:txBody>
      </p:sp>
      <p:sp>
        <p:nvSpPr>
          <p:cNvPr id="73731"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2103123A-B787-4B44-BB97-023C05C45C7F}" type="slidenum">
              <a:rPr kumimoji="0" lang="en-US" altLang="zh-TW" sz="1200">
                <a:latin typeface="Baskerville Old Face"/>
              </a:rPr>
              <a:pPr algn="r">
                <a:buClr>
                  <a:srgbClr val="0000FF"/>
                </a:buClr>
              </a:pPr>
              <a:t>31</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壹、</a:t>
            </a:r>
            <a:r>
              <a:rPr kumimoji="0" lang="zh-TW" altLang="en-US" sz="4400" b="1" dirty="0" smtClean="0">
                <a:effectLst/>
                <a:latin typeface="標楷體" pitchFamily="65" charset="-120"/>
                <a:ea typeface="標楷體" pitchFamily="65" charset="-120"/>
                <a:cs typeface="華康魏碑體"/>
              </a:rPr>
              <a:t>各決標原則之採購</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lvl="1" indent="-908050" algn="just">
              <a:buNone/>
              <a:defRPr/>
            </a:pPr>
            <a:r>
              <a:rPr lang="zh-TW" altLang="en-US" sz="3200" dirty="0" smtClean="0">
                <a:latin typeface="標楷體" pitchFamily="65" charset="-120"/>
                <a:ea typeface="標楷體" pitchFamily="65" charset="-120"/>
              </a:rPr>
              <a:t>六、複數決標</a:t>
            </a:r>
            <a:r>
              <a:rPr kumimoji="0" lang="zh-TW" altLang="en-US" sz="3200" dirty="0" smtClean="0">
                <a:latin typeface="標楷體" pitchFamily="65" charset="-120"/>
                <a:ea typeface="標楷體" pitchFamily="65" charset="-120"/>
                <a:cs typeface="華康魏碑體"/>
              </a:rPr>
              <a:t>原則</a:t>
            </a:r>
            <a:r>
              <a:rPr kumimoji="0" lang="zh-TW" altLang="en-US" sz="3200" dirty="0" smtClean="0">
                <a:latin typeface="標楷體" pitchFamily="65" charset="-120"/>
                <a:ea typeface="標楷體" pitchFamily="65" charset="-120"/>
              </a:rPr>
              <a:t>之採購</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marL="1077913" lvl="1" indent="-455613" algn="just">
              <a:buFont typeface="Wingdings" pitchFamily="2" charset="2"/>
              <a:buChar char="l"/>
              <a:defRPr/>
            </a:pPr>
            <a:r>
              <a:rPr lang="zh-TW" altLang="zh-TW" sz="3000" dirty="0" smtClean="0">
                <a:latin typeface="標楷體" pitchFamily="65" charset="-120"/>
                <a:ea typeface="標楷體" pitchFamily="65" charset="-120"/>
              </a:rPr>
              <a:t>辦理特定個案，認為得由或有必要由</a:t>
            </a:r>
            <a:r>
              <a:rPr lang="en-US" altLang="zh-TW" sz="3000" dirty="0" smtClean="0">
                <a:solidFill>
                  <a:srgbClr val="0000FF"/>
                </a:solidFill>
                <a:latin typeface="標楷體" pitchFamily="65" charset="-120"/>
                <a:ea typeface="標楷體" pitchFamily="65" charset="-120"/>
              </a:rPr>
              <a:t>2</a:t>
            </a:r>
            <a:r>
              <a:rPr lang="zh-TW" altLang="zh-TW" sz="3000" dirty="0" smtClean="0">
                <a:solidFill>
                  <a:srgbClr val="0000FF"/>
                </a:solidFill>
                <a:latin typeface="標楷體" pitchFamily="65" charset="-120"/>
                <a:ea typeface="標楷體" pitchFamily="65" charset="-120"/>
              </a:rPr>
              <a:t>個以上廠商</a:t>
            </a:r>
            <a:r>
              <a:rPr lang="zh-TW" altLang="zh-TW" sz="3000" dirty="0" smtClean="0">
                <a:latin typeface="標楷體" pitchFamily="65" charset="-120"/>
                <a:ea typeface="標楷體" pitchFamily="65" charset="-120"/>
              </a:rPr>
              <a:t>決標者，得於招標文件中公告保留採購項目或數量選擇之</a:t>
            </a:r>
            <a:r>
              <a:rPr lang="zh-TW" altLang="zh-TW" sz="3000" dirty="0" smtClean="0">
                <a:solidFill>
                  <a:srgbClr val="731CB4"/>
                </a:solidFill>
                <a:latin typeface="標楷體" pitchFamily="65" charset="-120"/>
                <a:ea typeface="標楷體" pitchFamily="65" charset="-120"/>
              </a:rPr>
              <a:t>組合權利</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marL="1077913" lvl="1" indent="-455613" algn="just">
              <a:buFont typeface="Wingdings" pitchFamily="2" charset="2"/>
              <a:buChar char="l"/>
              <a:defRPr/>
            </a:pPr>
            <a:r>
              <a:rPr lang="zh-TW" altLang="zh-TW" sz="3000" dirty="0" smtClean="0">
                <a:latin typeface="標楷體" pitchFamily="65" charset="-120"/>
                <a:ea typeface="標楷體" pitchFamily="65" charset="-120"/>
              </a:rPr>
              <a:t>合於最低價格或最有利標之</a:t>
            </a:r>
            <a:r>
              <a:rPr lang="zh-TW" altLang="zh-TW" sz="3000" dirty="0" smtClean="0">
                <a:solidFill>
                  <a:srgbClr val="731CB4"/>
                </a:solidFill>
                <a:latin typeface="標楷體" pitchFamily="65" charset="-120"/>
                <a:ea typeface="標楷體" pitchFamily="65" charset="-120"/>
              </a:rPr>
              <a:t>競標精神</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marL="1077913" lvl="1" indent="-455613" algn="just">
              <a:buFontTx/>
              <a:buNone/>
              <a:defRPr/>
            </a:pPr>
            <a:endParaRPr lang="en-US" altLang="zh-TW" sz="3000" dirty="0" smtClean="0">
              <a:latin typeface="標楷體" pitchFamily="65" charset="-120"/>
              <a:ea typeface="標楷體" pitchFamily="65" charset="-120"/>
            </a:endParaRPr>
          </a:p>
          <a:p>
            <a:pPr marL="1077913" lvl="1" indent="-455613" algn="just">
              <a:buFontTx/>
              <a:buNone/>
              <a:defRPr/>
            </a:pPr>
            <a:r>
              <a:rPr lang="zh-TW" altLang="en-US" sz="3000" dirty="0" smtClean="0">
                <a:latin typeface="標楷體" pitchFamily="65" charset="-120"/>
                <a:ea typeface="標楷體" pitchFamily="65" charset="-120"/>
              </a:rPr>
              <a:t> </a:t>
            </a:r>
            <a:endParaRPr lang="en-US" altLang="zh-TW" sz="3000" dirty="0" smtClean="0">
              <a:latin typeface="標楷體" pitchFamily="65" charset="-120"/>
              <a:ea typeface="標楷體" pitchFamily="65" charset="-120"/>
            </a:endParaRPr>
          </a:p>
          <a:p>
            <a:pPr marL="1077913" lvl="1" indent="-455613" algn="just">
              <a:buFontTx/>
              <a:buNone/>
              <a:defRPr/>
            </a:pPr>
            <a:r>
              <a:rPr lang="zh-TW" altLang="en-US" sz="3000" dirty="0" smtClean="0">
                <a:latin typeface="標楷體" pitchFamily="65" charset="-120"/>
                <a:ea typeface="標楷體" pitchFamily="65" charset="-120"/>
              </a:rPr>
              <a:t> 　</a:t>
            </a:r>
            <a:endParaRPr lang="en-US" altLang="zh-TW" sz="3000" dirty="0" smtClean="0">
              <a:latin typeface="標楷體" pitchFamily="65" charset="-120"/>
              <a:ea typeface="標楷體" pitchFamily="65" charset="-120"/>
            </a:endParaRPr>
          </a:p>
        </p:txBody>
      </p:sp>
      <p:sp>
        <p:nvSpPr>
          <p:cNvPr id="75779"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6DA3E701-0DB9-4D1A-BAA4-81ECF7B9290C}" type="slidenum">
              <a:rPr kumimoji="0" lang="en-US" altLang="zh-TW" sz="1200">
                <a:latin typeface="Baskerville Old Face"/>
              </a:rPr>
              <a:pPr algn="r">
                <a:buClr>
                  <a:srgbClr val="0000FF"/>
                </a:buClr>
              </a:pPr>
              <a:t>32</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en-US" altLang="zh-TW" sz="3200" dirty="0" smtClean="0">
                <a:latin typeface="標楷體"/>
                <a:ea typeface="標楷體"/>
                <a:cs typeface="華康魏碑體"/>
              </a:rPr>
              <a:t>※</a:t>
            </a:r>
            <a:r>
              <a:rPr lang="zh-TW" altLang="en-US" sz="3200" dirty="0" smtClean="0">
                <a:latin typeface="標楷體"/>
                <a:ea typeface="標楷體"/>
                <a:cs typeface="華康魏碑體"/>
              </a:rPr>
              <a:t>預算編列</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en-US" sz="3000" dirty="0" smtClean="0">
                <a:latin typeface="標楷體" pitchFamily="65" charset="-120"/>
                <a:ea typeface="標楷體" pitchFamily="65" charset="-120"/>
              </a:rPr>
              <a:t>預算編列按</a:t>
            </a:r>
            <a:r>
              <a:rPr lang="zh-TW" altLang="zh-TW" sz="3200" dirty="0" smtClean="0">
                <a:solidFill>
                  <a:srgbClr val="FF0000"/>
                </a:solidFill>
                <a:latin typeface="標楷體" pitchFamily="65" charset="-120"/>
                <a:ea typeface="標楷體" pitchFamily="65" charset="-120"/>
              </a:rPr>
              <a:t>使用目的</a:t>
            </a:r>
            <a:r>
              <a:rPr lang="zh-TW" altLang="zh-TW" sz="3200" dirty="0" smtClean="0">
                <a:latin typeface="標楷體" pitchFamily="65" charset="-120"/>
                <a:ea typeface="標楷體" pitchFamily="65" charset="-120"/>
              </a:rPr>
              <a:t>之不同，並考量</a:t>
            </a:r>
            <a:r>
              <a:rPr lang="zh-TW" altLang="en-US" sz="3200" dirty="0" smtClean="0">
                <a:latin typeface="標楷體" pitchFamily="65" charset="-120"/>
                <a:ea typeface="標楷體" pitchFamily="65" charset="-120"/>
              </a:rPr>
              <a:t>採購</a:t>
            </a:r>
            <a:r>
              <a:rPr lang="zh-TW" altLang="zh-TW" sz="3200" dirty="0" smtClean="0">
                <a:solidFill>
                  <a:srgbClr val="0000FF"/>
                </a:solidFill>
                <a:latin typeface="標楷體" pitchFamily="65" charset="-120"/>
                <a:ea typeface="標楷體" pitchFamily="65" charset="-120"/>
              </a:rPr>
              <a:t>規模</a:t>
            </a:r>
            <a:r>
              <a:rPr lang="zh-TW" altLang="zh-TW" sz="3200" dirty="0" smtClean="0">
                <a:latin typeface="標楷體" pitchFamily="65" charset="-120"/>
                <a:ea typeface="標楷體" pitchFamily="65" charset="-120"/>
              </a:rPr>
              <a:t>、</a:t>
            </a:r>
            <a:r>
              <a:rPr lang="zh-TW" altLang="zh-TW" sz="3200" dirty="0" smtClean="0">
                <a:solidFill>
                  <a:srgbClr val="0000FF"/>
                </a:solidFill>
                <a:latin typeface="標楷體" pitchFamily="65" charset="-120"/>
                <a:ea typeface="標楷體" pitchFamily="65" charset="-120"/>
              </a:rPr>
              <a:t>性質</a:t>
            </a:r>
            <a:r>
              <a:rPr lang="zh-TW" altLang="zh-TW" sz="3200" dirty="0" smtClean="0">
                <a:latin typeface="標楷體" pitchFamily="65" charset="-120"/>
                <a:ea typeface="標楷體" pitchFamily="65" charset="-120"/>
              </a:rPr>
              <a:t>、</a:t>
            </a:r>
            <a:r>
              <a:rPr lang="zh-TW" altLang="zh-TW" sz="3200" dirty="0" smtClean="0">
                <a:solidFill>
                  <a:srgbClr val="0000FF"/>
                </a:solidFill>
                <a:latin typeface="標楷體" pitchFamily="65" charset="-120"/>
                <a:ea typeface="標楷體" pitchFamily="65" charset="-120"/>
              </a:rPr>
              <a:t>品質要求</a:t>
            </a:r>
            <a:r>
              <a:rPr lang="zh-TW" altLang="zh-TW" sz="3200" dirty="0" smtClean="0">
                <a:latin typeface="標楷體" pitchFamily="65" charset="-120"/>
                <a:ea typeface="標楷體" pitchFamily="65" charset="-120"/>
              </a:rPr>
              <a:t>、</a:t>
            </a:r>
            <a:r>
              <a:rPr lang="zh-TW" altLang="en-US" sz="3200" dirty="0" smtClean="0">
                <a:solidFill>
                  <a:srgbClr val="0000FF"/>
                </a:solidFill>
                <a:latin typeface="標楷體" pitchFamily="65" charset="-120"/>
                <a:ea typeface="標楷體" pitchFamily="65" charset="-120"/>
              </a:rPr>
              <a:t>履約</a:t>
            </a:r>
            <a:r>
              <a:rPr lang="zh-TW" altLang="zh-TW" sz="3200" dirty="0" smtClean="0">
                <a:solidFill>
                  <a:srgbClr val="0000FF"/>
                </a:solidFill>
                <a:latin typeface="標楷體" pitchFamily="65" charset="-120"/>
                <a:ea typeface="標楷體" pitchFamily="65" charset="-120"/>
              </a:rPr>
              <a:t>地點</a:t>
            </a:r>
            <a:r>
              <a:rPr lang="zh-TW" altLang="zh-TW" sz="3200" dirty="0" smtClean="0">
                <a:latin typeface="標楷體" pitchFamily="65" charset="-120"/>
                <a:ea typeface="標楷體" pitchFamily="65" charset="-120"/>
              </a:rPr>
              <a:t>差異、</a:t>
            </a:r>
            <a:r>
              <a:rPr lang="zh-TW" altLang="en-US" sz="3200" dirty="0" smtClean="0">
                <a:solidFill>
                  <a:srgbClr val="0000FF"/>
                </a:solidFill>
                <a:latin typeface="標楷體" pitchFamily="65" charset="-120"/>
                <a:ea typeface="標楷體" pitchFamily="65" charset="-120"/>
              </a:rPr>
              <a:t>履約</a:t>
            </a:r>
            <a:r>
              <a:rPr lang="zh-TW" altLang="zh-TW" sz="3200" dirty="0" smtClean="0">
                <a:solidFill>
                  <a:srgbClr val="0000FF"/>
                </a:solidFill>
                <a:latin typeface="標楷體" pitchFamily="65" charset="-120"/>
                <a:ea typeface="標楷體" pitchFamily="65" charset="-120"/>
              </a:rPr>
              <a:t>期</a:t>
            </a:r>
            <a:r>
              <a:rPr lang="zh-TW" altLang="en-US" sz="3200" dirty="0" smtClean="0">
                <a:solidFill>
                  <a:srgbClr val="0000FF"/>
                </a:solidFill>
                <a:latin typeface="標楷體" pitchFamily="65" charset="-120"/>
                <a:ea typeface="標楷體" pitchFamily="65" charset="-120"/>
              </a:rPr>
              <a:t>間</a:t>
            </a:r>
            <a:r>
              <a:rPr lang="zh-TW" altLang="zh-TW" sz="3200" dirty="0" smtClean="0">
                <a:latin typeface="標楷體" pitchFamily="65" charset="-120"/>
                <a:ea typeface="標楷體" pitchFamily="65" charset="-120"/>
              </a:rPr>
              <a:t>長短、</a:t>
            </a:r>
            <a:r>
              <a:rPr lang="zh-TW" altLang="zh-TW" sz="3200" dirty="0" smtClean="0">
                <a:solidFill>
                  <a:srgbClr val="0000FF"/>
                </a:solidFill>
                <a:latin typeface="標楷體" pitchFamily="65" charset="-120"/>
                <a:ea typeface="標楷體" pitchFamily="65" charset="-120"/>
              </a:rPr>
              <a:t>物價變動</a:t>
            </a:r>
            <a:r>
              <a:rPr lang="zh-TW" altLang="zh-TW" sz="3200" dirty="0" smtClean="0">
                <a:latin typeface="標楷體" pitchFamily="65" charset="-120"/>
                <a:ea typeface="標楷體" pitchFamily="65" charset="-120"/>
              </a:rPr>
              <a:t>等情形，配合專業判斷，予以彈性調整</a:t>
            </a:r>
            <a:r>
              <a:rPr lang="zh-TW"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33</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一、底價訂定原則</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000" dirty="0" smtClean="0">
                <a:latin typeface="標楷體" pitchFamily="65" charset="-120"/>
                <a:ea typeface="標楷體" pitchFamily="65" charset="-120"/>
              </a:rPr>
              <a:t>底價應依</a:t>
            </a:r>
            <a:r>
              <a:rPr lang="zh-TW" altLang="zh-TW" sz="3000" dirty="0" smtClean="0">
                <a:solidFill>
                  <a:srgbClr val="0000FF"/>
                </a:solidFill>
                <a:latin typeface="標楷體" pitchFamily="65" charset="-120"/>
                <a:ea typeface="標楷體" pitchFamily="65" charset="-120"/>
              </a:rPr>
              <a:t>圖說</a:t>
            </a:r>
            <a:r>
              <a:rPr lang="zh-TW"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規範</a:t>
            </a:r>
            <a:r>
              <a:rPr lang="zh-TW"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契約</a:t>
            </a:r>
            <a:r>
              <a:rPr lang="zh-TW" altLang="zh-TW" sz="3000" dirty="0" smtClean="0">
                <a:latin typeface="標楷體" pitchFamily="65" charset="-120"/>
                <a:ea typeface="標楷體" pitchFamily="65" charset="-120"/>
              </a:rPr>
              <a:t>並考量</a:t>
            </a:r>
            <a:r>
              <a:rPr lang="zh-TW" altLang="zh-TW" sz="3000" dirty="0" smtClean="0">
                <a:solidFill>
                  <a:srgbClr val="FF0000"/>
                </a:solidFill>
                <a:latin typeface="標楷體" pitchFamily="65" charset="-120"/>
                <a:ea typeface="標楷體" pitchFamily="65" charset="-120"/>
              </a:rPr>
              <a:t>成本</a:t>
            </a:r>
            <a:r>
              <a:rPr lang="zh-TW" altLang="zh-TW" sz="3000" dirty="0" smtClean="0">
                <a:latin typeface="標楷體" pitchFamily="65" charset="-120"/>
                <a:ea typeface="標楷體" pitchFamily="65" charset="-120"/>
              </a:rPr>
              <a:t>、</a:t>
            </a:r>
            <a:r>
              <a:rPr lang="zh-TW" altLang="zh-TW" sz="3000" dirty="0" smtClean="0">
                <a:solidFill>
                  <a:srgbClr val="FF0000"/>
                </a:solidFill>
                <a:latin typeface="標楷體" pitchFamily="65" charset="-120"/>
                <a:ea typeface="標楷體" pitchFamily="65" charset="-120"/>
              </a:rPr>
              <a:t>市場行情</a:t>
            </a:r>
            <a:r>
              <a:rPr lang="zh-TW" altLang="zh-TW" sz="3000" dirty="0" smtClean="0">
                <a:latin typeface="標楷體" pitchFamily="65" charset="-120"/>
                <a:ea typeface="標楷體" pitchFamily="65" charset="-120"/>
              </a:rPr>
              <a:t>及政府機關</a:t>
            </a:r>
            <a:r>
              <a:rPr lang="zh-TW" altLang="zh-TW" sz="3000" dirty="0" smtClean="0">
                <a:solidFill>
                  <a:srgbClr val="FF0000"/>
                </a:solidFill>
                <a:latin typeface="標楷體" pitchFamily="65" charset="-120"/>
                <a:ea typeface="標楷體" pitchFamily="65" charset="-120"/>
              </a:rPr>
              <a:t>決標資料</a:t>
            </a:r>
            <a:r>
              <a:rPr lang="zh-TW" altLang="zh-TW" sz="3000" dirty="0" smtClean="0">
                <a:latin typeface="標楷體" pitchFamily="65" charset="-120"/>
                <a:ea typeface="標楷體" pitchFamily="65" charset="-120"/>
              </a:rPr>
              <a:t>逐項編列，由機關首長或其授權人員核定</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lvl="1" algn="just">
              <a:buNone/>
              <a:defRPr/>
            </a:pPr>
            <a:endParaRPr lang="en-US" altLang="zh-TW" sz="3200" dirty="0" smtClean="0">
              <a:latin typeface="標楷體" pitchFamily="65" charset="-120"/>
              <a:ea typeface="標楷體" pitchFamily="65" charset="-120"/>
            </a:endParaRPr>
          </a:p>
          <a:p>
            <a:pPr lvl="1" algn="just">
              <a:spcBef>
                <a:spcPts val="1200"/>
              </a:spcBef>
              <a:buFont typeface="Wingdings" pitchFamily="2" charset="2"/>
              <a:buChar char="Ø"/>
              <a:defRPr/>
            </a:pPr>
            <a:r>
              <a:rPr lang="zh-TW" altLang="zh-TW" sz="3000" dirty="0" smtClean="0">
                <a:latin typeface="標楷體" pitchFamily="65" charset="-120"/>
                <a:ea typeface="標楷體" pitchFamily="65" charset="-120"/>
              </a:rPr>
              <a:t>基於</a:t>
            </a:r>
            <a:r>
              <a:rPr lang="zh-TW" altLang="zh-TW" sz="3000" dirty="0" smtClean="0">
                <a:solidFill>
                  <a:srgbClr val="0000FF"/>
                </a:solidFill>
                <a:latin typeface="標楷體" pitchFamily="65" charset="-120"/>
                <a:ea typeface="標楷體" pitchFamily="65" charset="-120"/>
              </a:rPr>
              <a:t>技術</a:t>
            </a:r>
            <a:r>
              <a:rPr lang="zh-TW"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品質</a:t>
            </a:r>
            <a:r>
              <a:rPr lang="zh-TW"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功能</a:t>
            </a:r>
            <a:r>
              <a:rPr lang="zh-TW"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履約地</a:t>
            </a:r>
            <a:r>
              <a:rPr lang="zh-TW"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商業條款</a:t>
            </a:r>
            <a:r>
              <a:rPr lang="zh-TW"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評分</a:t>
            </a:r>
            <a:r>
              <a:rPr lang="zh-TW" altLang="zh-TW" sz="3000" dirty="0" smtClean="0">
                <a:latin typeface="標楷體" pitchFamily="65" charset="-120"/>
                <a:ea typeface="標楷體" pitchFamily="65" charset="-120"/>
              </a:rPr>
              <a:t>或</a:t>
            </a:r>
            <a:r>
              <a:rPr lang="zh-TW" altLang="zh-TW" sz="3000" dirty="0" smtClean="0">
                <a:solidFill>
                  <a:srgbClr val="0000FF"/>
                </a:solidFill>
                <a:latin typeface="標楷體" pitchFamily="65" charset="-120"/>
                <a:ea typeface="標楷體" pitchFamily="65" charset="-120"/>
              </a:rPr>
              <a:t>使用效益</a:t>
            </a:r>
            <a:r>
              <a:rPr lang="zh-TW" altLang="zh-TW" sz="3000" dirty="0" smtClean="0">
                <a:latin typeface="標楷體" pitchFamily="65" charset="-120"/>
                <a:ea typeface="標楷體" pitchFamily="65" charset="-120"/>
              </a:rPr>
              <a:t>等差異，訂定</a:t>
            </a:r>
            <a:r>
              <a:rPr lang="zh-TW" altLang="zh-TW" sz="3000" dirty="0" smtClean="0">
                <a:solidFill>
                  <a:srgbClr val="FF00FF"/>
                </a:solidFill>
                <a:latin typeface="標楷體" pitchFamily="65" charset="-120"/>
                <a:ea typeface="標楷體" pitchFamily="65" charset="-120"/>
              </a:rPr>
              <a:t>不同</a:t>
            </a:r>
            <a:r>
              <a:rPr lang="zh-TW" altLang="zh-TW" sz="3000" dirty="0" smtClean="0">
                <a:latin typeface="標楷體" pitchFamily="65" charset="-120"/>
                <a:ea typeface="標楷體" pitchFamily="65" charset="-120"/>
              </a:rPr>
              <a:t>之底價。</a:t>
            </a: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34</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一、底價訂定原則（續）</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000" dirty="0" smtClean="0">
                <a:latin typeface="標楷體" pitchFamily="65" charset="-120"/>
                <a:ea typeface="標楷體" pitchFamily="65" charset="-120"/>
              </a:rPr>
              <a:t>規劃、設計、需求或使用單位提出</a:t>
            </a:r>
            <a:r>
              <a:rPr lang="zh-TW" altLang="zh-TW" sz="3000" dirty="0" smtClean="0">
                <a:solidFill>
                  <a:srgbClr val="FF0000"/>
                </a:solidFill>
                <a:latin typeface="標楷體" pitchFamily="65" charset="-120"/>
                <a:ea typeface="標楷體" pitchFamily="65" charset="-120"/>
              </a:rPr>
              <a:t>預估金額</a:t>
            </a:r>
            <a:r>
              <a:rPr lang="zh-TW" altLang="zh-TW" sz="3000" dirty="0" smtClean="0">
                <a:latin typeface="標楷體" pitchFamily="65" charset="-120"/>
                <a:ea typeface="標楷體" pitchFamily="65" charset="-120"/>
              </a:rPr>
              <a:t>及其</a:t>
            </a:r>
            <a:r>
              <a:rPr lang="zh-TW" altLang="zh-TW" sz="3000" dirty="0" smtClean="0">
                <a:solidFill>
                  <a:srgbClr val="FF0000"/>
                </a:solidFill>
                <a:latin typeface="標楷體" pitchFamily="65" charset="-120"/>
                <a:ea typeface="標楷體" pitchFamily="65" charset="-120"/>
              </a:rPr>
              <a:t>分析</a:t>
            </a:r>
            <a:r>
              <a:rPr lang="zh-TW" altLang="zh-TW" sz="3000" dirty="0" smtClean="0">
                <a:latin typeface="標楷體" pitchFamily="65" charset="-120"/>
                <a:ea typeface="標楷體" pitchFamily="65" charset="-120"/>
              </a:rPr>
              <a:t>後，由</a:t>
            </a:r>
            <a:r>
              <a:rPr lang="zh-TW" altLang="zh-TW" sz="3000" dirty="0" smtClean="0">
                <a:solidFill>
                  <a:srgbClr val="0000FF"/>
                </a:solidFill>
                <a:latin typeface="標楷體" pitchFamily="65" charset="-120"/>
                <a:ea typeface="標楷體" pitchFamily="65" charset="-120"/>
              </a:rPr>
              <a:t>承辦採購單位</a:t>
            </a:r>
            <a:r>
              <a:rPr lang="zh-TW" altLang="zh-TW" sz="3000" dirty="0" smtClean="0">
                <a:latin typeface="標楷體" pitchFamily="65" charset="-120"/>
                <a:ea typeface="標楷體" pitchFamily="65" charset="-120"/>
              </a:rPr>
              <a:t>簽報機關首長或其授權人員核定。但重複性採購或未達公告金額之採購，得由承辦採購單位逕行簽報核定</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lvl="1" algn="just">
              <a:buNone/>
              <a:defRPr/>
            </a:pPr>
            <a:endParaRPr lang="en-US" altLang="zh-TW" sz="3200" dirty="0" smtClean="0">
              <a:latin typeface="標楷體" pitchFamily="65" charset="-120"/>
              <a:ea typeface="標楷體" pitchFamily="65" charset="-120"/>
            </a:endParaRPr>
          </a:p>
          <a:p>
            <a:pPr lvl="1" algn="just">
              <a:spcBef>
                <a:spcPts val="1200"/>
              </a:spcBef>
              <a:buFont typeface="Wingdings" pitchFamily="2" charset="2"/>
              <a:buChar char="Ø"/>
              <a:defRPr/>
            </a:pPr>
            <a:r>
              <a:rPr lang="zh-TW" altLang="zh-TW" sz="3000" dirty="0" smtClean="0">
                <a:latin typeface="標楷體" pitchFamily="65" charset="-120"/>
                <a:ea typeface="標楷體" pitchFamily="65" charset="-120"/>
              </a:rPr>
              <a:t>部分項目採固定金額給付之採購，得就其他</a:t>
            </a:r>
            <a:r>
              <a:rPr lang="zh-TW" altLang="zh-TW" sz="3000" dirty="0" smtClean="0">
                <a:solidFill>
                  <a:srgbClr val="0000FF"/>
                </a:solidFill>
                <a:latin typeface="標楷體" pitchFamily="65" charset="-120"/>
                <a:ea typeface="標楷體" pitchFamily="65" charset="-120"/>
              </a:rPr>
              <a:t>非固定金額</a:t>
            </a:r>
            <a:r>
              <a:rPr lang="zh-TW" altLang="zh-TW" sz="3000" dirty="0" smtClean="0">
                <a:latin typeface="標楷體" pitchFamily="65" charset="-120"/>
                <a:ea typeface="標楷體" pitchFamily="65" charset="-120"/>
              </a:rPr>
              <a:t>之項目訂定底價。</a:t>
            </a:r>
            <a:r>
              <a:rPr lang="zh-TW" altLang="en-US" sz="30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35</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一、底價訂定原則（續）</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en-US" sz="3200" dirty="0" smtClean="0">
                <a:solidFill>
                  <a:srgbClr val="FF0000"/>
                </a:solidFill>
                <a:latin typeface="標楷體" pitchFamily="65" charset="-120"/>
                <a:ea typeface="標楷體" pitchFamily="65" charset="-120"/>
              </a:rPr>
              <a:t>財物</a:t>
            </a:r>
            <a:r>
              <a:rPr lang="zh-TW" altLang="zh-TW" sz="3200" dirty="0" smtClean="0">
                <a:solidFill>
                  <a:srgbClr val="FF0000"/>
                </a:solidFill>
                <a:latin typeface="標楷體" pitchFamily="65" charset="-120"/>
                <a:ea typeface="標楷體" pitchFamily="65" charset="-120"/>
              </a:rPr>
              <a:t>原產地</a:t>
            </a:r>
            <a:endParaRPr lang="en-US" altLang="zh-TW" sz="3000" dirty="0" smtClean="0">
              <a:solidFill>
                <a:srgbClr val="FF0000"/>
              </a:solidFill>
              <a:latin typeface="標楷體" pitchFamily="65" charset="-120"/>
              <a:ea typeface="標楷體" pitchFamily="65" charset="-120"/>
            </a:endParaRPr>
          </a:p>
          <a:p>
            <a:pPr lvl="1" indent="-100013" algn="just">
              <a:buNone/>
              <a:defRPr/>
            </a:pP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海運或空運交貨</a:t>
            </a:r>
            <a:endParaRPr lang="en-US" altLang="zh-TW" sz="3000" dirty="0" smtClean="0">
              <a:latin typeface="標楷體" pitchFamily="65" charset="-120"/>
              <a:ea typeface="標楷體" pitchFamily="65" charset="-120"/>
            </a:endParaRPr>
          </a:p>
          <a:p>
            <a:pPr lvl="1" indent="-100013" algn="just">
              <a:buNone/>
              <a:defRPr/>
            </a:pP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是否有申請免稅或退稅之作業。</a:t>
            </a:r>
            <a:endParaRPr lang="en-US" altLang="zh-TW" sz="3000" dirty="0" smtClean="0">
              <a:latin typeface="標楷體" pitchFamily="65" charset="-120"/>
              <a:ea typeface="標楷體" pitchFamily="65" charset="-120"/>
            </a:endParaRPr>
          </a:p>
          <a:p>
            <a:pPr marL="1041400" lvl="1" indent="-233363" algn="just">
              <a:buNone/>
              <a:defRPr/>
            </a:pP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本國貨幣兌換匯率或生產國交叉匯率變動</a:t>
            </a:r>
            <a:endParaRPr lang="en-US" altLang="zh-TW" sz="3000" dirty="0" smtClean="0">
              <a:latin typeface="標楷體" pitchFamily="65" charset="-120"/>
              <a:ea typeface="標楷體" pitchFamily="65" charset="-120"/>
            </a:endParaRPr>
          </a:p>
          <a:p>
            <a:pPr marL="982663" lvl="1" indent="-174625" algn="just">
              <a:buNone/>
              <a:defRPr/>
            </a:pP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供應國家或各產地經濟景氣及通貨變化</a:t>
            </a:r>
            <a:endParaRPr lang="en-US" altLang="zh-TW" sz="3000" dirty="0" smtClean="0">
              <a:latin typeface="標楷體" pitchFamily="65" charset="-120"/>
              <a:ea typeface="標楷體" pitchFamily="65" charset="-120"/>
            </a:endParaRPr>
          </a:p>
          <a:p>
            <a:pPr marL="982663" lvl="1" indent="-174625" algn="just">
              <a:buNone/>
              <a:defRPr/>
            </a:pP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即期或遠期信用狀或到貨付款條件</a:t>
            </a:r>
            <a:endParaRPr lang="en-US" altLang="zh-TW" sz="3000" dirty="0" smtClean="0">
              <a:latin typeface="標楷體" pitchFamily="65" charset="-120"/>
              <a:ea typeface="標楷體" pitchFamily="65" charset="-120"/>
            </a:endParaRPr>
          </a:p>
          <a:p>
            <a:pPr lvl="1" algn="just">
              <a:spcBef>
                <a:spcPts val="1200"/>
              </a:spcBef>
              <a:buFont typeface="Wingdings" pitchFamily="2" charset="2"/>
              <a:buChar char="Ø"/>
              <a:defRPr/>
            </a:pPr>
            <a:endParaRPr lang="en-US" altLang="zh-TW" sz="3000" dirty="0" smtClean="0">
              <a:latin typeface="標楷體" pitchFamily="65" charset="-120"/>
              <a:ea typeface="標楷體" pitchFamily="65" charset="-120"/>
              <a:cs typeface="華康魏碑體"/>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36</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二、參考資料</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latin typeface="標楷體" pitchFamily="65" charset="-120"/>
                <a:ea typeface="標楷體" pitchFamily="65" charset="-120"/>
              </a:rPr>
              <a:t>工程價格資料庫</a:t>
            </a:r>
            <a:endParaRPr lang="en-US" altLang="zh-TW" sz="3200" dirty="0" smtClean="0">
              <a:latin typeface="標楷體" pitchFamily="65" charset="-120"/>
              <a:ea typeface="標楷體" pitchFamily="65" charset="-120"/>
            </a:endParaRPr>
          </a:p>
          <a:p>
            <a:pPr lvl="1" algn="just">
              <a:buNone/>
              <a:defRPr/>
            </a:pPr>
            <a:r>
              <a:rPr lang="zh-TW" altLang="en-US" sz="3200" dirty="0" smtClean="0">
                <a:latin typeface="標楷體" pitchFamily="65" charset="-120"/>
                <a:ea typeface="標楷體" pitchFamily="65" charset="-120"/>
              </a:rPr>
              <a:t>　</a:t>
            </a: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得標廠商之契約單價</a:t>
            </a:r>
            <a:endParaRPr lang="en-US" altLang="zh-TW" sz="3000" dirty="0" smtClean="0">
              <a:latin typeface="標楷體" pitchFamily="65" charset="-120"/>
              <a:ea typeface="標楷體" pitchFamily="65" charset="-120"/>
            </a:endParaRPr>
          </a:p>
          <a:p>
            <a:pPr lvl="1" algn="just">
              <a:buNone/>
              <a:defRPr/>
            </a:pPr>
            <a:r>
              <a:rPr lang="zh-TW" altLang="en-US" sz="3000" dirty="0" smtClean="0">
                <a:latin typeface="標楷體" pitchFamily="65" charset="-120"/>
                <a:ea typeface="標楷體" pitchFamily="65" charset="-120"/>
              </a:rPr>
              <a:t>  </a:t>
            </a: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機關核定之預算單價</a:t>
            </a:r>
            <a:endParaRPr lang="en-US" altLang="zh-TW" sz="3000" dirty="0" smtClean="0">
              <a:latin typeface="標楷體" pitchFamily="65" charset="-120"/>
              <a:ea typeface="標楷體" pitchFamily="65" charset="-120"/>
            </a:endParaRPr>
          </a:p>
          <a:p>
            <a:pPr lvl="1" algn="just">
              <a:buNone/>
              <a:defRPr/>
            </a:pPr>
            <a:endParaRPr lang="en-US" altLang="zh-TW" sz="3000" dirty="0" smtClean="0">
              <a:latin typeface="標楷體" pitchFamily="65" charset="-120"/>
              <a:ea typeface="標楷體" pitchFamily="65" charset="-120"/>
            </a:endParaRPr>
          </a:p>
          <a:p>
            <a:pPr lvl="1" algn="just">
              <a:buNone/>
              <a:defRPr/>
            </a:pPr>
            <a:endParaRPr lang="en-US" altLang="zh-TW" sz="3000" dirty="0" smtClean="0">
              <a:latin typeface="標楷體" pitchFamily="65" charset="-120"/>
              <a:ea typeface="標楷體" pitchFamily="65" charset="-120"/>
            </a:endParaRPr>
          </a:p>
          <a:p>
            <a:pPr lvl="1" algn="just">
              <a:buNone/>
              <a:defRPr/>
            </a:pPr>
            <a:endParaRPr lang="en-US" altLang="zh-TW" sz="3200" dirty="0" smtClean="0">
              <a:latin typeface="標楷體" pitchFamily="65" charset="-120"/>
              <a:ea typeface="標楷體" pitchFamily="65" charset="-120"/>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37</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38</a:t>
            </a:fld>
            <a:endParaRPr kumimoji="0" lang="en-US" altLang="zh-TW" sz="1200">
              <a:latin typeface="Baskerville Old Face"/>
            </a:endParaRPr>
          </a:p>
        </p:txBody>
      </p:sp>
      <p:pic>
        <p:nvPicPr>
          <p:cNvPr id="2051" name="Picture 3"/>
          <p:cNvPicPr>
            <a:picLocks noGrp="1" noChangeAspect="1" noChangeArrowheads="1"/>
          </p:cNvPicPr>
          <p:nvPr>
            <p:ph idx="4294967295"/>
          </p:nvPr>
        </p:nvPicPr>
        <p:blipFill>
          <a:blip r:embed="rId3" cstate="print"/>
          <a:srcRect/>
          <a:stretch>
            <a:fillRect/>
          </a:stretch>
        </p:blipFill>
        <p:spPr bwMode="auto">
          <a:xfrm>
            <a:off x="525294" y="1157591"/>
            <a:ext cx="8420663" cy="4941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1"/>
          </p:nvPr>
        </p:nvSpPr>
        <p:spPr/>
        <p:txBody>
          <a:bodyPr/>
          <a:lstStyle/>
          <a:p>
            <a:pPr>
              <a:buFont typeface="Wingdings" pitchFamily="2" charset="2"/>
              <a:buNone/>
              <a:defRPr/>
            </a:pPr>
            <a:r>
              <a:rPr kumimoji="0" lang="zh-TW" altLang="en-US" smtClean="0">
                <a:effectLst/>
                <a:latin typeface="標楷體" pitchFamily="65" charset="-120"/>
                <a:ea typeface="標楷體" pitchFamily="65" charset="-120"/>
                <a:cs typeface="華康魏碑體"/>
              </a:rPr>
              <a:t>  </a:t>
            </a:r>
            <a:endParaRPr lang="zh-TW" altLang="en-US" smtClean="0">
              <a:latin typeface="Baskerville Old Face"/>
              <a:ea typeface="華康魏碑體"/>
              <a:cs typeface="華康魏碑體"/>
            </a:endParaRPr>
          </a:p>
        </p:txBody>
      </p:sp>
      <p:sp>
        <p:nvSpPr>
          <p:cNvPr id="16387" name="投影片編號版面配置區 3"/>
          <p:cNvSpPr>
            <a:spLocks noGrp="1"/>
          </p:cNvSpPr>
          <p:nvPr>
            <p:ph type="sldNum" sz="quarter" idx="10"/>
          </p:nvPr>
        </p:nvSpPr>
        <p:spPr>
          <a:noFill/>
        </p:spPr>
        <p:txBody>
          <a:bodyPr/>
          <a:lstStyle/>
          <a:p>
            <a:fld id="{ADDFCE5A-ACCB-4375-928D-842DB2CD7270}" type="slidenum">
              <a:rPr lang="en-US" altLang="zh-TW" smtClean="0">
                <a:latin typeface="Baskerville Old Face"/>
                <a:ea typeface="新細明體" charset="-120"/>
              </a:rPr>
              <a:pPr/>
              <a:t>3</a:t>
            </a:fld>
            <a:endParaRPr lang="en-US" altLang="zh-TW" smtClean="0">
              <a:latin typeface="Baskerville Old Face"/>
              <a:ea typeface="新細明體" charset="-120"/>
            </a:endParaRPr>
          </a:p>
        </p:txBody>
      </p:sp>
      <p:graphicFrame>
        <p:nvGraphicFramePr>
          <p:cNvPr id="6" name="資料庫圖表 5"/>
          <p:cNvGraphicFramePr/>
          <p:nvPr/>
        </p:nvGraphicFramePr>
        <p:xfrm>
          <a:off x="1156140" y="1661978"/>
          <a:ext cx="6687402" cy="4544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583660" y="1303506"/>
            <a:ext cx="3871607" cy="646331"/>
          </a:xfrm>
          <a:prstGeom prst="rect">
            <a:avLst/>
          </a:prstGeom>
          <a:noFill/>
        </p:spPr>
        <p:txBody>
          <a:bodyPr wrap="square" rtlCol="0">
            <a:spAutoFit/>
          </a:bodyPr>
          <a:lstStyle/>
          <a:p>
            <a:r>
              <a:rPr lang="zh-TW" altLang="en-US" sz="3600" b="1" dirty="0" smtClean="0">
                <a:solidFill>
                  <a:srgbClr val="000066"/>
                </a:solidFill>
                <a:latin typeface="標楷體" pitchFamily="65" charset="-120"/>
                <a:ea typeface="標楷體" pitchFamily="65" charset="-120"/>
              </a:rPr>
              <a:t>一、決標原則</a:t>
            </a:r>
            <a:endParaRPr lang="zh-TW" altLang="en-US" sz="3600" b="1" dirty="0">
              <a:solidFill>
                <a:srgbClr val="000066"/>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二、參考資料</a:t>
            </a:r>
            <a:endParaRPr lang="en-US" altLang="zh-TW" sz="3200" dirty="0" smtClean="0">
              <a:latin typeface="標楷體" pitchFamily="65" charset="-120"/>
              <a:ea typeface="標楷體" pitchFamily="65" charset="-120"/>
            </a:endParaRPr>
          </a:p>
          <a:p>
            <a:pPr lvl="1" algn="just">
              <a:spcBef>
                <a:spcPts val="1200"/>
              </a:spcBef>
              <a:buFont typeface="Wingdings" pitchFamily="2" charset="2"/>
              <a:buChar char="Ø"/>
              <a:defRPr/>
            </a:pPr>
            <a:r>
              <a:rPr lang="zh-TW" altLang="zh-TW" sz="3200" dirty="0" smtClean="0">
                <a:latin typeface="標楷體" pitchFamily="65" charset="-120"/>
                <a:ea typeface="標楷體" pitchFamily="65" charset="-120"/>
              </a:rPr>
              <a:t>資訊服務價格資料庫</a:t>
            </a:r>
            <a:endParaRPr lang="en-US" altLang="zh-TW" sz="3200" dirty="0" smtClean="0">
              <a:latin typeface="標楷體" pitchFamily="65" charset="-120"/>
              <a:ea typeface="標楷體" pitchFamily="65" charset="-120"/>
            </a:endParaRPr>
          </a:p>
          <a:p>
            <a:pPr lvl="1" algn="just">
              <a:spcBef>
                <a:spcPts val="1200"/>
              </a:spcBef>
              <a:buNone/>
              <a:defRPr/>
            </a:pPr>
            <a:r>
              <a:rPr lang="zh-TW" altLang="en-US" sz="32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資訊服務業者之人員</a:t>
            </a:r>
            <a:r>
              <a:rPr lang="zh-TW" altLang="zh-TW" sz="3000" dirty="0" smtClean="0">
                <a:latin typeface="標楷體" pitchFamily="65" charset="-120"/>
                <a:ea typeface="標楷體" pitchFamily="65" charset="-120"/>
              </a:rPr>
              <a:t>每月實際薪資</a:t>
            </a:r>
            <a:endParaRPr lang="en-US" altLang="zh-TW" sz="3000" dirty="0" smtClean="0">
              <a:latin typeface="標楷體" pitchFamily="65" charset="-120"/>
              <a:ea typeface="標楷體" pitchFamily="65" charset="-120"/>
              <a:cs typeface="華康魏碑體"/>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39</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200" b="1" dirty="0" smtClean="0">
                <a:effectLst/>
                <a:latin typeface="標楷體" pitchFamily="65" charset="-120"/>
                <a:ea typeface="標楷體" pitchFamily="65" charset="-120"/>
              </a:rPr>
              <a:t>貳、</a:t>
            </a:r>
            <a:r>
              <a:rPr kumimoji="0" lang="zh-TW" altLang="en-US" sz="4400" b="1" dirty="0" smtClean="0">
                <a:effectLst/>
                <a:latin typeface="標楷體" pitchFamily="65" charset="-120"/>
                <a:ea typeface="標楷體" pitchFamily="65" charset="-120"/>
                <a:cs typeface="華康魏碑體"/>
              </a:rPr>
              <a:t>底價訂定原則及參考資料</a:t>
            </a:r>
            <a:endParaRPr kumimoji="0" lang="zh-TW" altLang="en-US" sz="4200" b="1" dirty="0" smtClean="0">
              <a:effectLst/>
              <a:latin typeface="標楷體" pitchFamily="65" charset="-120"/>
              <a:ea typeface="標楷體" pitchFamily="65" charset="-120"/>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40</a:t>
            </a:fld>
            <a:endParaRPr kumimoji="0" lang="en-US" altLang="zh-TW" sz="1200">
              <a:latin typeface="Baskerville Old Face"/>
            </a:endParaRPr>
          </a:p>
        </p:txBody>
      </p:sp>
      <p:pic>
        <p:nvPicPr>
          <p:cNvPr id="3075" name="Picture 3"/>
          <p:cNvPicPr>
            <a:picLocks noGrp="1" noChangeAspect="1" noChangeArrowheads="1"/>
          </p:cNvPicPr>
          <p:nvPr>
            <p:ph idx="4294967295"/>
          </p:nvPr>
        </p:nvPicPr>
        <p:blipFill>
          <a:blip r:embed="rId3" cstate="print"/>
          <a:srcRect/>
          <a:stretch>
            <a:fillRect/>
          </a:stretch>
        </p:blipFill>
        <p:spPr bwMode="auto">
          <a:xfrm>
            <a:off x="836579" y="1048220"/>
            <a:ext cx="7081736" cy="5665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cstate="print"/>
          <a:srcRect/>
          <a:stretch>
            <a:fillRect/>
          </a:stretch>
        </p:blipFill>
        <p:spPr bwMode="auto">
          <a:xfrm>
            <a:off x="1425122" y="2373549"/>
            <a:ext cx="6058298" cy="3861441"/>
          </a:xfrm>
          <a:prstGeom prst="rect">
            <a:avLst/>
          </a:prstGeom>
          <a:noFill/>
          <a:ln w="9525">
            <a:noFill/>
            <a:miter lim="800000"/>
            <a:headEnd/>
            <a:tailEnd/>
          </a:ln>
        </p:spPr>
      </p:pic>
      <p:sp>
        <p:nvSpPr>
          <p:cNvPr id="77825"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貳、底價訂定原則及參考資料</a:t>
            </a: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41</a:t>
            </a:fld>
            <a:endParaRPr kumimoji="0" lang="en-US" altLang="zh-TW" sz="1200">
              <a:latin typeface="Baskerville Old Face"/>
            </a:endParaRPr>
          </a:p>
        </p:txBody>
      </p:sp>
      <p:sp>
        <p:nvSpPr>
          <p:cNvPr id="7" name="內容版面配置區 2"/>
          <p:cNvSpPr txBox="1">
            <a:spLocks/>
          </p:cNvSpPr>
          <p:nvPr/>
        </p:nvSpPr>
        <p:spPr bwMode="auto">
          <a:xfrm>
            <a:off x="708025" y="1193800"/>
            <a:ext cx="7745413" cy="4846638"/>
          </a:xfrm>
          <a:prstGeom prst="rect">
            <a:avLst/>
          </a:prstGeom>
          <a:noFill/>
          <a:ln>
            <a:noFill/>
          </a:ln>
          <a:effectLst/>
          <a:extLst/>
        </p:spPr>
        <p:txBody>
          <a:bodyPr vert="horz" wrap="square" lIns="18000" tIns="0" rIns="18000" bIns="0" numCol="1" anchor="t" anchorCtr="0" compatLnSpc="1">
            <a:prstTxWarp prst="textNoShape">
              <a:avLst/>
            </a:prstTxWarp>
          </a:bodyPr>
          <a:lstStyle/>
          <a:p>
            <a:pPr marL="900113" marR="0" lvl="1" indent="-900113" algn="just" defTabSz="914400" rtl="0" eaLnBrk="0" fontAlgn="base" latinLnBrk="0" hangingPunct="0">
              <a:lnSpc>
                <a:spcPct val="100000"/>
              </a:lnSpc>
              <a:spcBef>
                <a:spcPct val="20000"/>
              </a:spcBef>
              <a:spcAft>
                <a:spcPct val="0"/>
              </a:spcAft>
              <a:buClrTx/>
              <a:buSzTx/>
              <a:buFontTx/>
              <a:buNone/>
              <a:tabLst/>
              <a:defRPr/>
            </a:pPr>
            <a:r>
              <a:rPr kumimoji="1" lang="zh-TW" altLang="en-US"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a:rPr>
              <a:t>二、參考資料</a:t>
            </a:r>
            <a:r>
              <a:rPr kumimoji="1" lang="en-US" altLang="zh-TW"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a:rPr>
              <a:t>(</a:t>
            </a:r>
            <a:r>
              <a:rPr kumimoji="1" lang="zh-TW" altLang="en-US"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a:rPr>
              <a:t>續</a:t>
            </a:r>
            <a:r>
              <a:rPr kumimoji="1" lang="en-US" altLang="zh-TW"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a:rPr>
              <a:t>)</a:t>
            </a:r>
          </a:p>
          <a:p>
            <a:pPr marL="908050" marR="0" lvl="1" indent="-28575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1" lang="zh-TW" altLang="en-US"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pitchFamily="65" charset="-120"/>
              </a:rPr>
              <a:t>勞動部職類別薪資調查動態查詢</a:t>
            </a:r>
            <a:endParaRPr kumimoji="1" lang="en-US" altLang="zh-TW"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pitchFamily="65" charset="-120"/>
            </a:endParaRPr>
          </a:p>
          <a:p>
            <a:pPr marL="908050" marR="0" lvl="1" indent="-285750" algn="just" defTabSz="914400" rtl="0" eaLnBrk="0" fontAlgn="base" latinLnBrk="0" hangingPunct="0">
              <a:lnSpc>
                <a:spcPct val="100000"/>
              </a:lnSpc>
              <a:spcBef>
                <a:spcPct val="20000"/>
              </a:spcBef>
              <a:spcAft>
                <a:spcPct val="0"/>
              </a:spcAft>
              <a:buClrTx/>
              <a:buSzTx/>
              <a:buFontTx/>
              <a:buNone/>
              <a:tabLst/>
              <a:defRPr/>
            </a:pPr>
            <a:r>
              <a:rPr kumimoji="1" lang="zh-TW" altLang="en-US"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pitchFamily="65" charset="-120"/>
              </a:rPr>
              <a:t>　</a:t>
            </a:r>
            <a:endParaRPr kumimoji="1" lang="en-US" altLang="zh-TW"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pitchFamily="65" charset="-120"/>
            </a:endParaRPr>
          </a:p>
          <a:p>
            <a:pPr marL="908050" marR="0" lvl="1" indent="-285750" algn="just" defTabSz="914400" rtl="0" eaLnBrk="0" fontAlgn="base" latinLnBrk="0" hangingPunct="0">
              <a:lnSpc>
                <a:spcPct val="100000"/>
              </a:lnSpc>
              <a:spcBef>
                <a:spcPts val="1200"/>
              </a:spcBef>
              <a:spcAft>
                <a:spcPct val="0"/>
              </a:spcAft>
              <a:buClrTx/>
              <a:buSzTx/>
              <a:tabLst/>
              <a:defRPr/>
            </a:pPr>
            <a:endParaRPr kumimoji="1" lang="en-US" altLang="zh-TW"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pitchFamily="65" charset="-120"/>
            </a:endParaRPr>
          </a:p>
          <a:p>
            <a:pPr marL="908050" marR="0" lvl="1" indent="-285750" algn="just" defTabSz="914400" rtl="0" eaLnBrk="0" fontAlgn="base" latinLnBrk="0" hangingPunct="0">
              <a:lnSpc>
                <a:spcPct val="100000"/>
              </a:lnSpc>
              <a:spcBef>
                <a:spcPts val="1200"/>
              </a:spcBef>
              <a:spcAft>
                <a:spcPct val="0"/>
              </a:spcAft>
              <a:buClrTx/>
              <a:buSzTx/>
              <a:buFontTx/>
              <a:buNone/>
              <a:tabLst/>
              <a:defRPr/>
            </a:pPr>
            <a:r>
              <a:rPr kumimoji="1" lang="zh-TW" altLang="en-US" sz="32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a:rPr>
              <a:t>  </a:t>
            </a:r>
            <a:endParaRPr kumimoji="1" lang="en-US" altLang="zh-TW" sz="3000" b="1" i="0" u="none" strike="noStrike" kern="0" cap="none" spc="0" normalizeH="0" baseline="0" noProof="0" dirty="0" smtClean="0">
              <a:ln>
                <a:noFill/>
              </a:ln>
              <a:solidFill>
                <a:srgbClr val="000066"/>
              </a:solidFill>
              <a:effectLst/>
              <a:uLnTx/>
              <a:uFillTx/>
              <a:latin typeface="標楷體" pitchFamily="65" charset="-120"/>
              <a:ea typeface="標楷體" pitchFamily="65" charset="-120"/>
              <a:cs typeface="華康魏碑體"/>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貳、底價訂定原則及參考資料</a:t>
            </a: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二、參考資料</a:t>
            </a:r>
            <a:r>
              <a:rPr lang="en-US" altLang="zh-TW" sz="3200" dirty="0" smtClean="0">
                <a:latin typeface="標楷體" pitchFamily="65" charset="-120"/>
                <a:ea typeface="標楷體" pitchFamily="65" charset="-120"/>
                <a:cs typeface="華康魏碑體"/>
              </a:rPr>
              <a:t>(</a:t>
            </a:r>
            <a:r>
              <a:rPr lang="zh-TW" altLang="en-US" sz="3200" dirty="0" smtClean="0">
                <a:latin typeface="標楷體" pitchFamily="65" charset="-120"/>
                <a:ea typeface="標楷體" pitchFamily="65" charset="-120"/>
                <a:cs typeface="華康魏碑體"/>
              </a:rPr>
              <a:t>續</a:t>
            </a:r>
            <a:r>
              <a:rPr lang="en-US" altLang="zh-TW" sz="3200" dirty="0" smtClean="0">
                <a:latin typeface="標楷體" pitchFamily="65" charset="-120"/>
                <a:ea typeface="標楷體" pitchFamily="65" charset="-120"/>
                <a:cs typeface="華康魏碑體"/>
              </a:rPr>
              <a:t>)</a:t>
            </a:r>
          </a:p>
          <a:p>
            <a:pPr lvl="1" algn="just">
              <a:buNone/>
              <a:defRPr/>
            </a:pPr>
            <a:r>
              <a:rPr lang="zh-TW" altLang="en-US" sz="3200" dirty="0" smtClean="0">
                <a:latin typeface="標楷體" pitchFamily="65" charset="-120"/>
                <a:ea typeface="標楷體" pitchFamily="65" charset="-120"/>
              </a:rPr>
              <a:t>　</a:t>
            </a:r>
            <a:endParaRPr lang="en-US" altLang="zh-TW" sz="3200" dirty="0" smtClean="0">
              <a:latin typeface="標楷體" pitchFamily="65" charset="-120"/>
              <a:ea typeface="標楷體" pitchFamily="65" charset="-120"/>
            </a:endParaRPr>
          </a:p>
          <a:p>
            <a:pPr lvl="1" algn="just">
              <a:spcBef>
                <a:spcPts val="1200"/>
              </a:spcBef>
              <a:buFont typeface="Wingdings" pitchFamily="2" charset="2"/>
              <a:buChar char="Ø"/>
              <a:defRPr/>
            </a:pPr>
            <a:r>
              <a:rPr lang="zh-TW" altLang="en-US" sz="3200" dirty="0" smtClean="0">
                <a:latin typeface="標楷體" pitchFamily="65" charset="-120"/>
                <a:ea typeface="標楷體" pitchFamily="65" charset="-120"/>
              </a:rPr>
              <a:t>機關歷年相關案件決標資料</a:t>
            </a:r>
            <a:endParaRPr lang="en-US" altLang="zh-TW" sz="3200" dirty="0" smtClean="0">
              <a:latin typeface="標楷體" pitchFamily="65" charset="-120"/>
              <a:ea typeface="標楷體" pitchFamily="65" charset="-120"/>
            </a:endParaRPr>
          </a:p>
          <a:p>
            <a:pPr lvl="1" algn="just">
              <a:spcBef>
                <a:spcPts val="1200"/>
              </a:spcBef>
              <a:buNone/>
              <a:defRPr/>
            </a:pPr>
            <a:r>
              <a:rPr lang="zh-TW" altLang="en-US" sz="32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42</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貳、底價訂定原則及參考資料</a:t>
            </a: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三、</a:t>
            </a:r>
            <a:r>
              <a:rPr lang="zh-TW" altLang="en-US" sz="3200" dirty="0" smtClean="0">
                <a:latin typeface="標楷體" pitchFamily="65" charset="-120"/>
                <a:ea typeface="標楷體" pitchFamily="65" charset="-120"/>
              </a:rPr>
              <a:t>採購審查小組</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en-US" sz="3200" dirty="0" smtClean="0">
                <a:latin typeface="標楷體" pitchFamily="65" charset="-120"/>
                <a:ea typeface="標楷體" pitchFamily="65" charset="-120"/>
              </a:rPr>
              <a:t>成立採購審查小組協助審查底價審查</a:t>
            </a:r>
            <a:endParaRPr lang="en-US" altLang="zh-TW" sz="3200" dirty="0" smtClean="0">
              <a:latin typeface="標楷體" pitchFamily="65" charset="-120"/>
              <a:ea typeface="標楷體" pitchFamily="65" charset="-120"/>
            </a:endParaRPr>
          </a:p>
          <a:p>
            <a:pPr lvl="1" algn="just">
              <a:buFont typeface="Wingdings" pitchFamily="2" charset="2"/>
              <a:buChar char="Ø"/>
              <a:defRPr/>
            </a:pPr>
            <a:endParaRPr lang="en-US" altLang="zh-TW" sz="3200" dirty="0" smtClean="0">
              <a:latin typeface="標楷體" pitchFamily="65" charset="-120"/>
              <a:ea typeface="標楷體" pitchFamily="65" charset="-120"/>
            </a:endParaRPr>
          </a:p>
          <a:p>
            <a:pPr lvl="1" algn="just">
              <a:buFont typeface="Wingdings" pitchFamily="2" charset="2"/>
              <a:buChar char="Ø"/>
              <a:defRPr/>
            </a:pPr>
            <a:r>
              <a:rPr lang="zh-TW" altLang="en-US" sz="3200" dirty="0" smtClean="0">
                <a:latin typeface="標楷體" pitchFamily="65" charset="-120"/>
                <a:ea typeface="標楷體" pitchFamily="65" charset="-120"/>
              </a:rPr>
              <a:t>小組成員機關內或其他機關具專業能力之人員，並得遴選專家、學者參與。</a:t>
            </a:r>
            <a:endParaRPr lang="zh-TW" altLang="en-US" b="0" dirty="0" smtClean="0"/>
          </a:p>
          <a:p>
            <a:pPr lvl="1" algn="just">
              <a:spcBef>
                <a:spcPts val="1200"/>
              </a:spcBef>
              <a:buFont typeface="Wingdings" pitchFamily="2" charset="2"/>
              <a:buChar char="Ø"/>
              <a:defRPr/>
            </a:pPr>
            <a:endParaRPr lang="en-US" altLang="zh-TW" sz="3200" dirty="0" smtClean="0">
              <a:latin typeface="標楷體" pitchFamily="65" charset="-120"/>
              <a:ea typeface="標楷體" pitchFamily="65" charset="-120"/>
            </a:endParaRPr>
          </a:p>
          <a:p>
            <a:pPr lvl="1" algn="just">
              <a:spcBef>
                <a:spcPts val="1200"/>
              </a:spcBef>
              <a:buNone/>
              <a:defRPr/>
            </a:pPr>
            <a:r>
              <a:rPr lang="zh-TW" altLang="en-US" sz="3200" dirty="0" smtClean="0">
                <a:latin typeface="標楷體" pitchFamily="65" charset="-120"/>
                <a:ea typeface="標楷體" pitchFamily="65" charset="-120"/>
                <a:cs typeface="華康魏碑體"/>
              </a:rPr>
              <a:t>  </a:t>
            </a:r>
            <a:endParaRPr lang="en-US" altLang="zh-TW" sz="3000" dirty="0" smtClean="0">
              <a:latin typeface="標楷體" pitchFamily="65" charset="-120"/>
              <a:ea typeface="標楷體" pitchFamily="65" charset="-120"/>
              <a:cs typeface="華康魏碑體"/>
            </a:endParaRPr>
          </a:p>
        </p:txBody>
      </p:sp>
      <p:sp>
        <p:nvSpPr>
          <p:cNvPr id="7782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BB12C54-ECD1-4933-AD5B-7E29AE762F98}" type="slidenum">
              <a:rPr kumimoji="0" lang="en-US" altLang="zh-TW" sz="1200">
                <a:latin typeface="Baskerville Old Face"/>
              </a:rPr>
              <a:pPr algn="r">
                <a:buClr>
                  <a:srgbClr val="0000FF"/>
                </a:buClr>
              </a:pPr>
              <a:t>43</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參、廠商報價及標價分析</a:t>
            </a: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一、</a:t>
            </a:r>
            <a:r>
              <a:rPr lang="zh-TW" altLang="zh-TW" sz="3200" dirty="0" smtClean="0">
                <a:latin typeface="標楷體" pitchFamily="65" charset="-120"/>
                <a:ea typeface="標楷體" pitchFamily="65" charset="-120"/>
                <a:cs typeface="華康魏碑體"/>
              </a:rPr>
              <a:t>廠商報價</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latin typeface="標楷體" pitchFamily="65" charset="-120"/>
                <a:ea typeface="標楷體" pitchFamily="65" charset="-120"/>
              </a:rPr>
              <a:t>經加價或減價後之標價決定最低標</a:t>
            </a:r>
            <a:endParaRPr lang="zh-TW" altLang="en-US" sz="3200" dirty="0" smtClean="0">
              <a:latin typeface="標楷體" pitchFamily="65" charset="-120"/>
              <a:ea typeface="標楷體" pitchFamily="65" charset="-120"/>
            </a:endParaRPr>
          </a:p>
          <a:p>
            <a:pPr marL="1074738" lvl="1" indent="-271463"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考量廠商投標時，不同廠商所提供</a:t>
            </a:r>
            <a:r>
              <a:rPr lang="zh-TW" altLang="en-US" sz="3000" dirty="0" smtClean="0">
                <a:solidFill>
                  <a:srgbClr val="0000FF"/>
                </a:solidFill>
                <a:latin typeface="標楷體" pitchFamily="65" charset="-120"/>
                <a:ea typeface="標楷體" pitchFamily="65" charset="-120"/>
                <a:cs typeface="華康魏碑體"/>
              </a:rPr>
              <a:t>標的的性能</a:t>
            </a:r>
            <a:r>
              <a:rPr lang="zh-TW" altLang="en-US" sz="3000" dirty="0" smtClean="0">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耐用年限</a:t>
            </a:r>
            <a:r>
              <a:rPr lang="zh-TW" altLang="en-US" sz="3000" dirty="0" smtClean="0">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保固期</a:t>
            </a:r>
            <a:r>
              <a:rPr lang="zh-TW" altLang="en-US" sz="3000" dirty="0" smtClean="0">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能源使用效能</a:t>
            </a:r>
            <a:r>
              <a:rPr lang="zh-TW" altLang="en-US" sz="3000" dirty="0" smtClean="0">
                <a:latin typeface="標楷體" pitchFamily="65" charset="-120"/>
                <a:ea typeface="標楷體" pitchFamily="65" charset="-120"/>
                <a:cs typeface="華康魏碑體"/>
              </a:rPr>
              <a:t>或</a:t>
            </a:r>
            <a:r>
              <a:rPr lang="zh-TW" altLang="en-US" sz="3000" dirty="0" smtClean="0">
                <a:solidFill>
                  <a:srgbClr val="0000FF"/>
                </a:solidFill>
                <a:latin typeface="標楷體" pitchFamily="65" charset="-120"/>
                <a:ea typeface="標楷體" pitchFamily="65" charset="-120"/>
                <a:cs typeface="華康魏碑體"/>
              </a:rPr>
              <a:t>維修費用</a:t>
            </a:r>
            <a:r>
              <a:rPr lang="zh-TW" altLang="en-US" sz="3000" dirty="0" smtClean="0">
                <a:latin typeface="標楷體" pitchFamily="65" charset="-120"/>
                <a:ea typeface="標楷體" pitchFamily="65" charset="-120"/>
                <a:cs typeface="華康魏碑體"/>
              </a:rPr>
              <a:t>等之</a:t>
            </a:r>
            <a:r>
              <a:rPr lang="zh-TW" altLang="en-US" sz="3000" dirty="0" smtClean="0">
                <a:solidFill>
                  <a:srgbClr val="FF0000"/>
                </a:solidFill>
                <a:latin typeface="標楷體" pitchFamily="65" charset="-120"/>
                <a:ea typeface="標楷體" pitchFamily="65" charset="-120"/>
                <a:cs typeface="華康魏碑體"/>
              </a:rPr>
              <a:t>差異</a:t>
            </a:r>
            <a:r>
              <a:rPr lang="zh-TW" altLang="en-US" sz="3000" dirty="0" smtClean="0">
                <a:latin typeface="標楷體" pitchFamily="65" charset="-120"/>
                <a:ea typeface="標楷體" pitchFamily="65" charset="-120"/>
                <a:cs typeface="華康魏碑體"/>
              </a:rPr>
              <a:t>。</a:t>
            </a:r>
          </a:p>
          <a:p>
            <a:pPr marL="1074738" lvl="1" indent="-271463"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廠商報價依招標文件所定之調整方式增減標價。</a:t>
            </a:r>
          </a:p>
          <a:p>
            <a:pPr marL="2151063" lvl="1" indent="-2151063" algn="just">
              <a:buFont typeface="Wingdings" pitchFamily="2" charset="2"/>
              <a:buNone/>
            </a:pPr>
            <a:r>
              <a:rPr lang="en-US" altLang="zh-TW" sz="3000" dirty="0" smtClean="0">
                <a:latin typeface="標楷體" pitchFamily="65" charset="-120"/>
                <a:ea typeface="標楷體" pitchFamily="65" charset="-120"/>
                <a:cs typeface="華康魏碑體"/>
              </a:rPr>
              <a:t>     </a:t>
            </a:r>
            <a:r>
              <a:rPr lang="zh-TW" altLang="en-US" sz="3000" dirty="0" smtClean="0">
                <a:latin typeface="標楷體" pitchFamily="65" charset="-120"/>
                <a:ea typeface="標楷體" pitchFamily="65" charset="-120"/>
                <a:cs typeface="華康魏碑體"/>
              </a:rPr>
              <a:t>公式：標的性能有關、明確且具辨別廠商間之差異、客觀合理。</a:t>
            </a:r>
            <a:r>
              <a:rPr lang="en-US" altLang="zh-TW" sz="3000" dirty="0" smtClean="0">
                <a:latin typeface="標楷體" pitchFamily="65" charset="-120"/>
                <a:ea typeface="標楷體" pitchFamily="65" charset="-120"/>
                <a:cs typeface="華康魏碑體"/>
              </a:rPr>
              <a:t> </a:t>
            </a:r>
            <a:r>
              <a:rPr lang="zh-TW" altLang="en-US" sz="3200" dirty="0" smtClean="0">
                <a:latin typeface="標楷體" pitchFamily="65" charset="-120"/>
                <a:ea typeface="標楷體" pitchFamily="65" charset="-120"/>
                <a:cs typeface="華康魏碑體"/>
              </a:rPr>
              <a:t>　</a:t>
            </a:r>
            <a:endParaRPr lang="en-US" altLang="zh-TW" sz="3200" dirty="0" smtClean="0">
              <a:latin typeface="標楷體" pitchFamily="65" charset="-120"/>
              <a:ea typeface="標楷體" pitchFamily="65" charset="-120"/>
              <a:cs typeface="華康魏碑體"/>
            </a:endParaRPr>
          </a:p>
          <a:p>
            <a:pPr marL="900113" lvl="1" indent="-900113" algn="just">
              <a:buFontTx/>
              <a:buNone/>
            </a:pPr>
            <a:r>
              <a:rPr lang="zh-TW" altLang="en-US" sz="3200" dirty="0" smtClean="0">
                <a:latin typeface="標楷體" pitchFamily="65" charset="-120"/>
                <a:ea typeface="標楷體" pitchFamily="65" charset="-120"/>
                <a:cs typeface="華康魏碑體"/>
              </a:rPr>
              <a:t>  </a:t>
            </a:r>
            <a:endParaRPr lang="en-US" altLang="zh-TW" sz="3200" dirty="0" smtClean="0">
              <a:latin typeface="標楷體" pitchFamily="65" charset="-120"/>
              <a:ea typeface="標楷體" pitchFamily="65" charset="-120"/>
              <a:cs typeface="華康魏碑體"/>
            </a:endParaRPr>
          </a:p>
        </p:txBody>
      </p:sp>
      <p:sp>
        <p:nvSpPr>
          <p:cNvPr id="86019"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B65C48E8-DF98-4DB4-B0A2-E81157134B6D}" type="slidenum">
              <a:rPr kumimoji="0" lang="en-US" altLang="zh-TW" sz="1200">
                <a:latin typeface="Baskerville Old Face"/>
              </a:rPr>
              <a:pPr algn="r">
                <a:buClr>
                  <a:srgbClr val="0000FF"/>
                </a:buClr>
              </a:pPr>
              <a:t>44</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a:t>
            </a:r>
            <a:r>
              <a:rPr kumimoji="0" lang="zh-TW" altLang="en-US" sz="4400" b="1" dirty="0" smtClean="0">
                <a:effectLst/>
                <a:latin typeface="標楷體" pitchFamily="65" charset="-120"/>
                <a:ea typeface="標楷體" pitchFamily="65" charset="-120"/>
                <a:cs typeface="華康魏碑體"/>
              </a:rPr>
              <a:t>廠商報價及標價分析</a:t>
            </a:r>
            <a:endParaRPr kumimoji="0"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一、</a:t>
            </a:r>
            <a:r>
              <a:rPr lang="zh-TW" altLang="zh-TW" sz="3200" dirty="0" smtClean="0">
                <a:latin typeface="標楷體" pitchFamily="65" charset="-120"/>
                <a:ea typeface="標楷體" pitchFamily="65" charset="-120"/>
                <a:cs typeface="華康魏碑體"/>
              </a:rPr>
              <a:t>廠商報價</a:t>
            </a:r>
            <a:endParaRPr lang="zh-TW" altLang="en-US" sz="30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latin typeface="標楷體" pitchFamily="65" charset="-120"/>
                <a:ea typeface="標楷體" pitchFamily="65" charset="-120"/>
              </a:rPr>
              <a:t>契約價金之記載</a:t>
            </a:r>
            <a:r>
              <a:rPr lang="zh-TW" altLang="en-US" sz="3200" dirty="0" smtClean="0">
                <a:latin typeface="標楷體" pitchFamily="65" charset="-120"/>
                <a:ea typeface="標楷體" pitchFamily="65" charset="-120"/>
              </a:rPr>
              <a:t>　</a:t>
            </a:r>
          </a:p>
          <a:p>
            <a:pPr marL="900113" lvl="1" indent="-96838"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契約應記載總價。</a:t>
            </a:r>
          </a:p>
          <a:p>
            <a:pPr marL="1014413" lvl="1" indent="-211138"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未有總價者，記載項目、單價及金額或數量上限。</a:t>
            </a:r>
          </a:p>
          <a:p>
            <a:pPr marL="1025525" lvl="1" indent="-222250"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契約總價曾減價而確定，所組成之各單項價格依契約約之調整方式調整單價。 </a:t>
            </a:r>
            <a:endParaRPr lang="en-US" altLang="zh-TW" sz="3000" dirty="0" smtClean="0">
              <a:latin typeface="標楷體" pitchFamily="65" charset="-120"/>
              <a:ea typeface="標楷體" pitchFamily="65" charset="-120"/>
              <a:cs typeface="華康魏碑體"/>
            </a:endParaRPr>
          </a:p>
        </p:txBody>
      </p:sp>
      <p:sp>
        <p:nvSpPr>
          <p:cNvPr id="352260"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4558E23E-5141-4767-9A60-84C4BE7C90FF}" type="slidenum">
              <a:rPr kumimoji="0" lang="en-US" altLang="zh-TW" sz="1200">
                <a:latin typeface="Baskerville Old Face"/>
              </a:rPr>
              <a:pPr algn="r">
                <a:buClr>
                  <a:srgbClr val="0000FF"/>
                </a:buClr>
              </a:pPr>
              <a:t>45</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a:t>
            </a:r>
            <a:r>
              <a:rPr kumimoji="0" lang="zh-TW" altLang="en-US" sz="4400" b="1" dirty="0" smtClean="0">
                <a:effectLst/>
                <a:latin typeface="標楷體" pitchFamily="65" charset="-120"/>
                <a:ea typeface="標楷體" pitchFamily="65" charset="-120"/>
                <a:cs typeface="華康魏碑體"/>
              </a:rPr>
              <a:t>廠商報價及標價分析</a:t>
            </a:r>
            <a:endParaRPr kumimoji="0"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latin typeface="標楷體" pitchFamily="65" charset="-120"/>
                <a:ea typeface="標楷體" pitchFamily="65" charset="-120"/>
              </a:rPr>
              <a:t>要求廠商於投標文件</a:t>
            </a:r>
            <a:r>
              <a:rPr lang="zh-TW" altLang="zh-TW" sz="3200" dirty="0" smtClean="0">
                <a:solidFill>
                  <a:srgbClr val="0000FF"/>
                </a:solidFill>
                <a:latin typeface="標楷體" pitchFamily="65" charset="-120"/>
                <a:ea typeface="標楷體" pitchFamily="65" charset="-120"/>
              </a:rPr>
              <a:t>詳列</a:t>
            </a:r>
            <a:r>
              <a:rPr lang="zh-TW" altLang="zh-TW" sz="3200" dirty="0" smtClean="0">
                <a:latin typeface="標楷體" pitchFamily="65" charset="-120"/>
                <a:ea typeface="標楷體" pitchFamily="65" charset="-120"/>
              </a:rPr>
              <a:t>各主要項目及其子項、孫項之</a:t>
            </a:r>
            <a:r>
              <a:rPr lang="zh-TW" altLang="zh-TW" sz="3200" dirty="0" smtClean="0">
                <a:solidFill>
                  <a:srgbClr val="0000FF"/>
                </a:solidFill>
                <a:latin typeface="標楷體" pitchFamily="65" charset="-120"/>
                <a:ea typeface="標楷體" pitchFamily="65" charset="-120"/>
              </a:rPr>
              <a:t>成本結構</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lvl="1" algn="just">
              <a:spcBef>
                <a:spcPts val="2400"/>
              </a:spcBef>
              <a:buFont typeface="Wingdings" pitchFamily="2" charset="2"/>
              <a:buChar char="Ø"/>
              <a:defRPr/>
            </a:pPr>
            <a:r>
              <a:rPr lang="zh-TW" altLang="zh-TW" sz="3200" dirty="0" smtClean="0">
                <a:solidFill>
                  <a:srgbClr val="0000FF"/>
                </a:solidFill>
                <a:latin typeface="標楷體" pitchFamily="65" charset="-120"/>
                <a:ea typeface="標楷體" pitchFamily="65" charset="-120"/>
              </a:rPr>
              <a:t>細部分析審查</a:t>
            </a:r>
            <a:endParaRPr lang="en-US" altLang="zh-TW" sz="3200" dirty="0" smtClean="0">
              <a:solidFill>
                <a:srgbClr val="0000FF"/>
              </a:solidFill>
              <a:latin typeface="標楷體" pitchFamily="65" charset="-120"/>
              <a:ea typeface="標楷體" pitchFamily="65" charset="-120"/>
            </a:endParaRPr>
          </a:p>
          <a:p>
            <a:pPr marL="982663" lvl="1" indent="1588" algn="just" defTabSz="893763">
              <a:buFontTx/>
              <a:buNone/>
            </a:pPr>
            <a:r>
              <a:rPr lang="zh-TW" altLang="zh-TW" sz="3000" dirty="0" smtClean="0">
                <a:latin typeface="標楷體" pitchFamily="65" charset="-120"/>
                <a:ea typeface="標楷體" pitchFamily="65" charset="-120"/>
                <a:cs typeface="華康魏碑體"/>
              </a:rPr>
              <a:t>比較過去履約項目，包括規格、程序步驟、所需機工具、設備規劃、檢驗程序、人工、受僱人員技術、交運時間、生產效率及數量、加班工時</a:t>
            </a:r>
            <a:r>
              <a:rPr lang="zh-TW" altLang="en-US" sz="3000" dirty="0" smtClean="0">
                <a:latin typeface="標楷體" pitchFamily="65" charset="-120"/>
                <a:ea typeface="標楷體" pitchFamily="65" charset="-120"/>
                <a:cs typeface="華康魏碑體"/>
              </a:rPr>
              <a:t>。</a:t>
            </a:r>
            <a:endParaRPr lang="en-US" altLang="zh-TW" sz="3000" dirty="0" smtClean="0">
              <a:latin typeface="標楷體" pitchFamily="65" charset="-120"/>
              <a:ea typeface="標楷體" pitchFamily="65" charset="-120"/>
              <a:cs typeface="華康魏碑體"/>
            </a:endParaRPr>
          </a:p>
          <a:p>
            <a:pPr marL="900113" lvl="1" indent="-900113" algn="just">
              <a:buFont typeface="Wingdings" pitchFamily="2" charset="2"/>
              <a:buNone/>
            </a:pPr>
            <a:endParaRPr lang="en-US" altLang="zh-TW" sz="3000" dirty="0" smtClean="0">
              <a:latin typeface="標楷體" pitchFamily="65" charset="-120"/>
              <a:ea typeface="標楷體" pitchFamily="65" charset="-120"/>
              <a:cs typeface="華康魏碑體"/>
            </a:endParaRPr>
          </a:p>
        </p:txBody>
      </p:sp>
      <p:sp>
        <p:nvSpPr>
          <p:cNvPr id="8806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C0F27683-B97A-4855-BA07-D3BE0F722C3B}" type="slidenum">
              <a:rPr kumimoji="0" lang="en-US" altLang="zh-TW" sz="1200">
                <a:latin typeface="Baskerville Old Face"/>
              </a:rPr>
              <a:pPr algn="r">
                <a:buClr>
                  <a:srgbClr val="0000FF"/>
                </a:buClr>
              </a:pPr>
              <a:t>46</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a:t>
            </a:r>
            <a:r>
              <a:rPr kumimoji="0" lang="zh-TW" altLang="en-US" sz="4400" b="1" dirty="0" smtClean="0">
                <a:effectLst/>
                <a:latin typeface="標楷體" pitchFamily="65" charset="-120"/>
                <a:ea typeface="標楷體" pitchFamily="65" charset="-120"/>
                <a:cs typeface="華康魏碑體"/>
              </a:rPr>
              <a:t>廠商報價及標價分析</a:t>
            </a:r>
            <a:endParaRPr kumimoji="0"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數量應與完成履約之目的相當</a:t>
            </a:r>
            <a:endParaRPr lang="en-US" altLang="zh-TW" sz="3200" dirty="0" smtClean="0">
              <a:solidFill>
                <a:srgbClr val="0000FF"/>
              </a:solidFill>
              <a:latin typeface="標楷體" pitchFamily="65" charset="-120"/>
              <a:ea typeface="標楷體" pitchFamily="65" charset="-120"/>
            </a:endParaRPr>
          </a:p>
          <a:p>
            <a:pPr marL="900113" lvl="1" indent="-6350" algn="just">
              <a:buFontTx/>
              <a:buNone/>
            </a:pPr>
            <a:r>
              <a:rPr lang="zh-TW" altLang="zh-TW" sz="3200" dirty="0" smtClean="0">
                <a:latin typeface="標楷體" pitchFamily="65" charset="-120"/>
                <a:ea typeface="標楷體" pitchFamily="65" charset="-120"/>
                <a:cs typeface="華康魏碑體"/>
              </a:rPr>
              <a:t>可比較不同廠商間相同項目之單價及數量差異</a:t>
            </a:r>
            <a:r>
              <a:rPr lang="zh-TW" altLang="en-US" sz="3200" dirty="0" smtClean="0">
                <a:latin typeface="標楷體" pitchFamily="65" charset="-120"/>
                <a:ea typeface="標楷體" pitchFamily="65" charset="-120"/>
                <a:cs typeface="華康魏碑體"/>
              </a:rPr>
              <a:t>。</a:t>
            </a:r>
            <a:endParaRPr lang="en-US" altLang="zh-TW" sz="3200" dirty="0" smtClean="0">
              <a:latin typeface="標楷體" pitchFamily="65" charset="-120"/>
              <a:ea typeface="標楷體" pitchFamily="65" charset="-120"/>
              <a:cs typeface="華康魏碑體"/>
            </a:endParaRPr>
          </a:p>
          <a:p>
            <a:pPr marL="900113" lvl="1" indent="-6350" algn="just">
              <a:buFontTx/>
              <a:buNone/>
            </a:pPr>
            <a:endParaRPr lang="en-US" altLang="zh-TW" sz="3200" dirty="0" smtClean="0">
              <a:latin typeface="標楷體" pitchFamily="65" charset="-120"/>
              <a:ea typeface="標楷體" pitchFamily="65" charset="-120"/>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採購法第</a:t>
            </a:r>
            <a:r>
              <a:rPr lang="en-US" altLang="zh-TW" sz="3200" dirty="0" smtClean="0">
                <a:solidFill>
                  <a:srgbClr val="0000FF"/>
                </a:solidFill>
                <a:latin typeface="標楷體" pitchFamily="65" charset="-120"/>
                <a:ea typeface="標楷體" pitchFamily="65" charset="-120"/>
              </a:rPr>
              <a:t>58</a:t>
            </a:r>
            <a:r>
              <a:rPr lang="zh-TW" altLang="zh-TW" sz="3200" dirty="0" smtClean="0">
                <a:solidFill>
                  <a:srgbClr val="0000FF"/>
                </a:solidFill>
                <a:latin typeface="標楷體" pitchFamily="65" charset="-120"/>
                <a:ea typeface="標楷體" pitchFamily="65" charset="-120"/>
              </a:rPr>
              <a:t>條之規定</a:t>
            </a:r>
            <a:endParaRPr lang="zh-TW" altLang="en-US" dirty="0" smtClean="0">
              <a:solidFill>
                <a:srgbClr val="0000FF"/>
              </a:solidFill>
              <a:latin typeface="Baskerville Old Face"/>
              <a:ea typeface="華康魏碑體"/>
              <a:cs typeface="華康魏碑體"/>
            </a:endParaRPr>
          </a:p>
          <a:p>
            <a:pPr marL="900113" lvl="1" indent="-812800" algn="just">
              <a:buFont typeface="Wingdings" pitchFamily="2" charset="2"/>
              <a:buNone/>
            </a:pPr>
            <a:r>
              <a:rPr lang="zh-TW" altLang="en-US" dirty="0" smtClean="0">
                <a:latin typeface="Baskerville Old Face"/>
                <a:ea typeface="華康魏碑體"/>
                <a:cs typeface="華康魏碑體"/>
              </a:rPr>
              <a:t>         </a:t>
            </a:r>
            <a:r>
              <a:rPr lang="zh-TW" altLang="en-US" sz="3000" dirty="0" smtClean="0">
                <a:latin typeface="標楷體" pitchFamily="65" charset="-120"/>
                <a:ea typeface="標楷體" pitchFamily="65" charset="-120"/>
                <a:cs typeface="華康魏碑體"/>
              </a:rPr>
              <a:t>考量該廠商所提供之標的與其報價是否</a:t>
            </a:r>
            <a:r>
              <a:rPr lang="zh-TW" altLang="en-US" sz="3000" dirty="0" smtClean="0">
                <a:solidFill>
                  <a:srgbClr val="FF0000"/>
                </a:solidFill>
                <a:latin typeface="標楷體" pitchFamily="65" charset="-120"/>
                <a:ea typeface="標楷體" pitchFamily="65" charset="-120"/>
                <a:cs typeface="華康魏碑體"/>
              </a:rPr>
              <a:t>合理</a:t>
            </a:r>
            <a:r>
              <a:rPr lang="zh-TW" altLang="en-US" sz="3000" dirty="0" smtClean="0">
                <a:latin typeface="標楷體" pitchFamily="65" charset="-120"/>
                <a:ea typeface="標楷體" pitchFamily="65" charset="-120"/>
                <a:cs typeface="華康魏碑體"/>
              </a:rPr>
              <a:t>、</a:t>
            </a:r>
            <a:r>
              <a:rPr lang="zh-TW" altLang="en-US" sz="3000" dirty="0" smtClean="0">
                <a:solidFill>
                  <a:srgbClr val="FF0000"/>
                </a:solidFill>
                <a:latin typeface="標楷體" pitchFamily="65" charset="-120"/>
                <a:ea typeface="標楷體" pitchFamily="65" charset="-120"/>
                <a:cs typeface="華康魏碑體"/>
              </a:rPr>
              <a:t>完整</a:t>
            </a:r>
            <a:r>
              <a:rPr lang="zh-TW" altLang="en-US" sz="3000" dirty="0" smtClean="0">
                <a:latin typeface="標楷體" pitchFamily="65" charset="-120"/>
                <a:ea typeface="標楷體" pitchFamily="65" charset="-120"/>
                <a:cs typeface="華康魏碑體"/>
              </a:rPr>
              <a:t>，致影響其</a:t>
            </a:r>
            <a:r>
              <a:rPr lang="zh-TW" altLang="en-US" sz="3000" dirty="0" smtClean="0">
                <a:solidFill>
                  <a:srgbClr val="FF0000"/>
                </a:solidFill>
                <a:latin typeface="標楷體" pitchFamily="65" charset="-120"/>
                <a:ea typeface="標楷體" pitchFamily="65" charset="-120"/>
                <a:cs typeface="華康魏碑體"/>
              </a:rPr>
              <a:t>工作進度</a:t>
            </a:r>
            <a:r>
              <a:rPr lang="zh-TW" altLang="en-US" sz="3000" dirty="0" smtClean="0">
                <a:latin typeface="標楷體" pitchFamily="65" charset="-120"/>
                <a:ea typeface="標楷體" pitchFamily="65" charset="-120"/>
                <a:cs typeface="華康魏碑體"/>
              </a:rPr>
              <a:t>、</a:t>
            </a:r>
            <a:r>
              <a:rPr lang="zh-TW" altLang="en-US" sz="3000" dirty="0" smtClean="0">
                <a:solidFill>
                  <a:srgbClr val="FF0000"/>
                </a:solidFill>
                <a:latin typeface="標楷體" pitchFamily="65" charset="-120"/>
                <a:ea typeface="標楷體" pitchFamily="65" charset="-120"/>
                <a:cs typeface="華康魏碑體"/>
              </a:rPr>
              <a:t>品質</a:t>
            </a:r>
            <a:r>
              <a:rPr lang="zh-TW" altLang="en-US" sz="3000" dirty="0" smtClean="0">
                <a:latin typeface="標楷體" pitchFamily="65" charset="-120"/>
                <a:ea typeface="標楷體" pitchFamily="65" charset="-120"/>
                <a:cs typeface="華康魏碑體"/>
              </a:rPr>
              <a:t>、</a:t>
            </a:r>
            <a:r>
              <a:rPr lang="zh-TW" altLang="en-US" sz="3000" dirty="0" smtClean="0">
                <a:solidFill>
                  <a:srgbClr val="FF0000"/>
                </a:solidFill>
                <a:latin typeface="標楷體" pitchFamily="65" charset="-120"/>
                <a:ea typeface="標楷體" pitchFamily="65" charset="-120"/>
                <a:cs typeface="華康魏碑體"/>
              </a:rPr>
              <a:t>誠信履約</a:t>
            </a:r>
            <a:r>
              <a:rPr lang="zh-TW" altLang="en-US" sz="3000" dirty="0" smtClean="0">
                <a:latin typeface="標楷體" pitchFamily="65" charset="-120"/>
                <a:ea typeface="標楷體" pitchFamily="65" charset="-120"/>
                <a:cs typeface="華康魏碑體"/>
              </a:rPr>
              <a:t>等情形進行分析。 </a:t>
            </a:r>
            <a:endParaRPr lang="en-US" altLang="zh-TW" sz="3000" dirty="0" smtClean="0">
              <a:latin typeface="標楷體" pitchFamily="65" charset="-120"/>
              <a:ea typeface="標楷體" pitchFamily="65" charset="-120"/>
              <a:cs typeface="華康魏碑體"/>
            </a:endParaRPr>
          </a:p>
          <a:p>
            <a:pPr marL="900113" lvl="1" indent="-900113" algn="just">
              <a:buFont typeface="Wingdings" pitchFamily="2" charset="2"/>
              <a:buNone/>
            </a:pPr>
            <a:endParaRPr lang="en-US" altLang="zh-TW" sz="3000" dirty="0" smtClean="0">
              <a:latin typeface="標楷體" pitchFamily="65" charset="-120"/>
              <a:ea typeface="標楷體" pitchFamily="65" charset="-120"/>
              <a:cs typeface="華康魏碑體"/>
            </a:endParaRPr>
          </a:p>
        </p:txBody>
      </p:sp>
      <p:sp>
        <p:nvSpPr>
          <p:cNvPr id="88067"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C0F27683-B97A-4855-BA07-D3BE0F722C3B}" type="slidenum">
              <a:rPr kumimoji="0" lang="en-US" altLang="zh-TW" sz="1200">
                <a:latin typeface="Baskerville Old Face"/>
              </a:rPr>
              <a:pPr algn="r">
                <a:buClr>
                  <a:srgbClr val="0000FF"/>
                </a:buClr>
              </a:pPr>
              <a:t>47</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a:t>
            </a:r>
            <a:r>
              <a:rPr kumimoji="0" lang="zh-TW" altLang="en-US" sz="4400" b="1" dirty="0" smtClean="0">
                <a:effectLst/>
                <a:latin typeface="標楷體" pitchFamily="65" charset="-120"/>
                <a:ea typeface="標楷體" pitchFamily="65" charset="-120"/>
                <a:cs typeface="華康魏碑體"/>
              </a:rPr>
              <a:t>廠商報價及標價分析</a:t>
            </a:r>
            <a:endParaRPr kumimoji="0"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總標價分析</a:t>
            </a:r>
            <a:endParaRPr lang="en-US" altLang="zh-TW" sz="3200" dirty="0" smtClean="0">
              <a:solidFill>
                <a:srgbClr val="0000FF"/>
              </a:solidFill>
              <a:latin typeface="標楷體" pitchFamily="65" charset="-120"/>
              <a:ea typeface="標楷體" pitchFamily="65" charset="-120"/>
            </a:endParaRPr>
          </a:p>
          <a:p>
            <a:pPr marL="900113" lvl="1" indent="-96838" algn="just">
              <a:buFont typeface="Wingdings" pitchFamily="2" charset="2"/>
              <a:buNone/>
            </a:pPr>
            <a:r>
              <a:rPr lang="en-US" altLang="zh-TW" sz="32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各投標廠商競爭情形及標價之差異。</a:t>
            </a:r>
          </a:p>
          <a:p>
            <a:pPr marL="984250" lvl="1" indent="-180975" algn="just">
              <a:buFont typeface="Wingdings" pitchFamily="2" charset="2"/>
              <a:buNone/>
            </a:pPr>
            <a:r>
              <a:rPr lang="en-US" altLang="zh-TW"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不同機關過去相同採購標的之價格與廠商標價之差異：</a:t>
            </a:r>
          </a:p>
          <a:p>
            <a:pPr marL="900113" lvl="1" indent="84138" algn="just">
              <a:buFont typeface="Wingdings" pitchFamily="2" charset="2"/>
              <a:buNone/>
            </a:pPr>
            <a:r>
              <a:rPr lang="en-US" altLang="zh-TW" dirty="0" smtClean="0">
                <a:latin typeface="標楷體" pitchFamily="65" charset="-120"/>
                <a:ea typeface="標楷體" pitchFamily="65" charset="-120"/>
                <a:cs typeface="華康魏碑體"/>
              </a:rPr>
              <a:t>1</a:t>
            </a:r>
            <a:r>
              <a:rPr lang="zh-TW" altLang="en-US" dirty="0" smtClean="0">
                <a:latin typeface="標楷體" pitchFamily="65" charset="-120"/>
                <a:ea typeface="標楷體" pitchFamily="65" charset="-120"/>
                <a:cs typeface="華康魏碑體"/>
              </a:rPr>
              <a:t>、歷史</a:t>
            </a:r>
            <a:r>
              <a:rPr lang="zh-TW" altLang="en-US" dirty="0" smtClean="0">
                <a:solidFill>
                  <a:srgbClr val="FF0000"/>
                </a:solidFill>
                <a:latin typeface="標楷體" pitchFamily="65" charset="-120"/>
                <a:ea typeface="標楷體" pitchFamily="65" charset="-120"/>
                <a:cs typeface="華康魏碑體"/>
              </a:rPr>
              <a:t>價格趨勢</a:t>
            </a:r>
            <a:r>
              <a:rPr lang="zh-TW" altLang="en-US" dirty="0" smtClean="0">
                <a:latin typeface="標楷體" pitchFamily="65" charset="-120"/>
                <a:ea typeface="標楷體" pitchFamily="65" charset="-120"/>
                <a:cs typeface="華康魏碑體"/>
              </a:rPr>
              <a:t>。 </a:t>
            </a:r>
          </a:p>
          <a:p>
            <a:pPr marL="900113" lvl="1" indent="84138" algn="just">
              <a:buFont typeface="Wingdings" pitchFamily="2" charset="2"/>
              <a:buNone/>
            </a:pPr>
            <a:r>
              <a:rPr lang="en-US" altLang="zh-TW" dirty="0" smtClean="0">
                <a:latin typeface="標楷體" pitchFamily="65" charset="-120"/>
                <a:ea typeface="標楷體" pitchFamily="65" charset="-120"/>
                <a:cs typeface="華康魏碑體"/>
              </a:rPr>
              <a:t>2</a:t>
            </a:r>
            <a:r>
              <a:rPr lang="zh-TW" altLang="en-US" dirty="0" smtClean="0">
                <a:latin typeface="標楷體" pitchFamily="65" charset="-120"/>
                <a:ea typeface="標楷體" pitchFamily="65" charset="-120"/>
                <a:cs typeface="華康魏碑體"/>
              </a:rPr>
              <a:t>、</a:t>
            </a:r>
            <a:r>
              <a:rPr lang="zh-TW" altLang="en-US" spc="-100" dirty="0" smtClean="0">
                <a:latin typeface="標楷體" pitchFamily="65" charset="-120"/>
                <a:ea typeface="標楷體" pitchFamily="65" charset="-120"/>
                <a:cs typeface="華康魏碑體"/>
              </a:rPr>
              <a:t>各次採購之</a:t>
            </a:r>
            <a:r>
              <a:rPr lang="zh-TW" altLang="en-US" spc="-100" dirty="0" smtClean="0">
                <a:solidFill>
                  <a:srgbClr val="FF0000"/>
                </a:solidFill>
                <a:latin typeface="標楷體" pitchFamily="65" charset="-120"/>
                <a:ea typeface="標楷體" pitchFamily="65" charset="-120"/>
                <a:cs typeface="華康魏碑體"/>
              </a:rPr>
              <a:t>數量</a:t>
            </a:r>
            <a:r>
              <a:rPr lang="zh-TW" altLang="en-US" spc="-100" dirty="0" smtClean="0">
                <a:latin typeface="標楷體" pitchFamily="65" charset="-120"/>
                <a:ea typeface="標楷體" pitchFamily="65" charset="-120"/>
                <a:cs typeface="華康魏碑體"/>
              </a:rPr>
              <a:t>與</a:t>
            </a:r>
            <a:r>
              <a:rPr lang="zh-TW" altLang="en-US" spc="-100" dirty="0" smtClean="0">
                <a:solidFill>
                  <a:srgbClr val="FF0000"/>
                </a:solidFill>
                <a:latin typeface="標楷體" pitchFamily="65" charset="-120"/>
                <a:ea typeface="標楷體" pitchFamily="65" charset="-120"/>
                <a:cs typeface="華康魏碑體"/>
              </a:rPr>
              <a:t>時間差</a:t>
            </a:r>
            <a:r>
              <a:rPr lang="zh-TW" altLang="en-US" spc="-100" dirty="0" smtClean="0">
                <a:latin typeface="標楷體" pitchFamily="65" charset="-120"/>
                <a:ea typeface="標楷體" pitchFamily="65" charset="-120"/>
                <a:cs typeface="華康魏碑體"/>
              </a:rPr>
              <a:t>、</a:t>
            </a:r>
            <a:r>
              <a:rPr lang="zh-TW" altLang="en-US" spc="-100" dirty="0" smtClean="0">
                <a:solidFill>
                  <a:srgbClr val="0000FF"/>
                </a:solidFill>
                <a:latin typeface="標楷體" pitchFamily="65" charset="-120"/>
                <a:ea typeface="標楷體" pitchFamily="65" charset="-120"/>
                <a:cs typeface="華康魏碑體"/>
              </a:rPr>
              <a:t>季節性變動</a:t>
            </a:r>
            <a:r>
              <a:rPr lang="zh-TW" altLang="en-US" spc="-100" dirty="0" smtClean="0">
                <a:latin typeface="標楷體" pitchFamily="65" charset="-120"/>
                <a:ea typeface="標楷體" pitchFamily="65" charset="-120"/>
                <a:cs typeface="華康魏碑體"/>
              </a:rPr>
              <a:t>。</a:t>
            </a:r>
          </a:p>
          <a:p>
            <a:pPr marL="900113" lvl="1" indent="84138" algn="just">
              <a:buFont typeface="Wingdings" pitchFamily="2" charset="2"/>
              <a:buNone/>
            </a:pPr>
            <a:r>
              <a:rPr lang="en-US" altLang="zh-TW" dirty="0" smtClean="0">
                <a:latin typeface="標楷體" pitchFamily="65" charset="-120"/>
                <a:ea typeface="標楷體" pitchFamily="65" charset="-120"/>
                <a:cs typeface="華康魏碑體"/>
              </a:rPr>
              <a:t>3</a:t>
            </a:r>
            <a:r>
              <a:rPr lang="zh-TW" altLang="en-US" dirty="0" smtClean="0">
                <a:latin typeface="標楷體" pitchFamily="65" charset="-120"/>
                <a:ea typeface="標楷體" pitchFamily="65" charset="-120"/>
                <a:cs typeface="華康魏碑體"/>
              </a:rPr>
              <a:t>、產品</a:t>
            </a:r>
            <a:r>
              <a:rPr lang="zh-TW" altLang="en-US" dirty="0" smtClean="0">
                <a:solidFill>
                  <a:srgbClr val="FF0000"/>
                </a:solidFill>
                <a:latin typeface="標楷體" pitchFamily="65" charset="-120"/>
                <a:ea typeface="標楷體" pitchFamily="65" charset="-120"/>
                <a:cs typeface="華康魏碑體"/>
              </a:rPr>
              <a:t>生命週期</a:t>
            </a:r>
            <a:r>
              <a:rPr lang="zh-TW" altLang="en-US" dirty="0" smtClean="0">
                <a:latin typeface="標楷體" pitchFamily="65" charset="-120"/>
                <a:ea typeface="標楷體" pitchFamily="65" charset="-120"/>
                <a:cs typeface="華康魏碑體"/>
              </a:rPr>
              <a:t>、</a:t>
            </a:r>
            <a:r>
              <a:rPr lang="zh-TW" altLang="en-US" dirty="0" smtClean="0">
                <a:solidFill>
                  <a:srgbClr val="731CB4"/>
                </a:solidFill>
                <a:latin typeface="標楷體" pitchFamily="65" charset="-120"/>
                <a:ea typeface="標楷體" pitchFamily="65" charset="-120"/>
                <a:cs typeface="華康魏碑體"/>
              </a:rPr>
              <a:t>技術改進</a:t>
            </a:r>
            <a:r>
              <a:rPr lang="zh-TW" altLang="en-US" dirty="0" smtClean="0">
                <a:latin typeface="標楷體" pitchFamily="65" charset="-120"/>
                <a:ea typeface="標楷體" pitchFamily="65" charset="-120"/>
                <a:cs typeface="華康魏碑體"/>
              </a:rPr>
              <a:t>。  </a:t>
            </a:r>
          </a:p>
          <a:p>
            <a:pPr marL="900113" lvl="1" indent="84138" algn="just">
              <a:buFont typeface="Wingdings" pitchFamily="2" charset="2"/>
              <a:buNone/>
            </a:pPr>
            <a:r>
              <a:rPr lang="en-US" altLang="zh-TW" dirty="0" smtClean="0">
                <a:latin typeface="標楷體" pitchFamily="65" charset="-120"/>
                <a:ea typeface="標楷體" pitchFamily="65" charset="-120"/>
                <a:cs typeface="華康魏碑體"/>
              </a:rPr>
              <a:t>4</a:t>
            </a:r>
            <a:r>
              <a:rPr lang="zh-TW" altLang="en-US" dirty="0" smtClean="0">
                <a:latin typeface="標楷體" pitchFamily="65" charset="-120"/>
                <a:ea typeface="標楷體" pitchFamily="65" charset="-120"/>
                <a:cs typeface="華康魏碑體"/>
              </a:rPr>
              <a:t>、</a:t>
            </a:r>
            <a:r>
              <a:rPr lang="zh-TW" altLang="en-US" dirty="0" smtClean="0">
                <a:solidFill>
                  <a:srgbClr val="731CB4"/>
                </a:solidFill>
                <a:latin typeface="標楷體" pitchFamily="65" charset="-120"/>
                <a:ea typeface="標楷體" pitchFamily="65" charset="-120"/>
                <a:cs typeface="華康魏碑體"/>
              </a:rPr>
              <a:t>採購方式</a:t>
            </a:r>
            <a:r>
              <a:rPr lang="zh-TW" altLang="en-US" dirty="0" smtClean="0">
                <a:latin typeface="標楷體" pitchFamily="65" charset="-120"/>
                <a:ea typeface="標楷體" pitchFamily="65" charset="-120"/>
                <a:cs typeface="華康魏碑體"/>
              </a:rPr>
              <a:t>或</a:t>
            </a:r>
            <a:r>
              <a:rPr lang="zh-TW" altLang="en-US" dirty="0" smtClean="0">
                <a:solidFill>
                  <a:srgbClr val="731CB4"/>
                </a:solidFill>
                <a:latin typeface="標楷體" pitchFamily="65" charset="-120"/>
                <a:ea typeface="標楷體" pitchFamily="65" charset="-120"/>
                <a:cs typeface="華康魏碑體"/>
              </a:rPr>
              <a:t>履約條件</a:t>
            </a:r>
            <a:r>
              <a:rPr lang="zh-TW" altLang="en-US" dirty="0" smtClean="0">
                <a:latin typeface="標楷體" pitchFamily="65" charset="-120"/>
                <a:ea typeface="標楷體" pitchFamily="65" charset="-120"/>
                <a:cs typeface="華康魏碑體"/>
              </a:rPr>
              <a:t>是否不同。 </a:t>
            </a:r>
          </a:p>
          <a:p>
            <a:pPr marL="900113" lvl="1" indent="-6350" algn="just">
              <a:buFont typeface="Wingdings" pitchFamily="2" charset="2"/>
              <a:buNone/>
            </a:pPr>
            <a:r>
              <a:rPr lang="en-US" altLang="zh-TW" dirty="0" smtClean="0">
                <a:latin typeface="標楷體" pitchFamily="65" charset="-120"/>
                <a:ea typeface="標楷體" pitchFamily="65" charset="-120"/>
                <a:cs typeface="華康魏碑體"/>
              </a:rPr>
              <a:t>5</a:t>
            </a:r>
            <a:r>
              <a:rPr lang="zh-TW" altLang="en-US" dirty="0" smtClean="0">
                <a:latin typeface="標楷體" pitchFamily="65" charset="-120"/>
                <a:ea typeface="標楷體" pitchFamily="65" charset="-120"/>
                <a:cs typeface="華康魏碑體"/>
              </a:rPr>
              <a:t>、</a:t>
            </a:r>
            <a:r>
              <a:rPr lang="zh-TW" altLang="en-US" dirty="0" smtClean="0">
                <a:solidFill>
                  <a:srgbClr val="FF0000"/>
                </a:solidFill>
                <a:latin typeface="標楷體" pitchFamily="65" charset="-120"/>
                <a:ea typeface="標楷體" pitchFamily="65" charset="-120"/>
                <a:cs typeface="華康魏碑體"/>
              </a:rPr>
              <a:t>特殊情形</a:t>
            </a:r>
            <a:r>
              <a:rPr lang="zh-TW" altLang="en-US" dirty="0" smtClean="0">
                <a:latin typeface="標楷體" pitchFamily="65" charset="-120"/>
                <a:ea typeface="標楷體" pitchFamily="65" charset="-120"/>
                <a:cs typeface="華康魏碑體"/>
              </a:rPr>
              <a:t>，如緊急採購、地理位置等。 </a:t>
            </a:r>
            <a:r>
              <a:rPr lang="en-US" altLang="zh-TW" dirty="0" smtClean="0">
                <a:latin typeface="標楷體" pitchFamily="65" charset="-120"/>
                <a:ea typeface="標楷體" pitchFamily="65" charset="-120"/>
                <a:cs typeface="華康魏碑體"/>
              </a:rPr>
              <a:t> </a:t>
            </a:r>
          </a:p>
        </p:txBody>
      </p:sp>
      <p:sp>
        <p:nvSpPr>
          <p:cNvPr id="354308"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79DAFB36-669C-41DF-8BA2-11CEBAC8D284}" type="slidenum">
              <a:rPr kumimoji="0" lang="en-US" altLang="zh-TW" sz="1200">
                <a:latin typeface="Baskerville Old Face"/>
              </a:rPr>
              <a:pPr algn="r">
                <a:buClr>
                  <a:srgbClr val="0000FF"/>
                </a:buClr>
              </a:pPr>
              <a:t>48</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a:t>
            </a:r>
            <a:r>
              <a:rPr kumimoji="0" lang="zh-TW" altLang="en-US" sz="4400" b="1" dirty="0" smtClean="0">
                <a:effectLst/>
                <a:latin typeface="標楷體" pitchFamily="65" charset="-120"/>
                <a:ea typeface="標楷體" pitchFamily="65" charset="-120"/>
                <a:cs typeface="華康魏碑體"/>
              </a:rPr>
              <a:t>各決標原則之採購</a:t>
            </a:r>
            <a:endParaRPr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a:buFont typeface="Wingdings" pitchFamily="2" charset="2"/>
              <a:buNone/>
              <a:defRPr/>
            </a:pPr>
            <a:r>
              <a:rPr lang="zh-TW" altLang="en-US" sz="3600" dirty="0" smtClean="0">
                <a:latin typeface="標楷體" pitchFamily="65" charset="-120"/>
                <a:ea typeface="標楷體" pitchFamily="65" charset="-120"/>
                <a:cs typeface="華康魏碑體"/>
              </a:rPr>
              <a:t>一、採購法決標原則</a:t>
            </a:r>
            <a:endParaRPr lang="en-US" altLang="zh-TW" sz="3600" dirty="0" smtClean="0">
              <a:latin typeface="標楷體" pitchFamily="65" charset="-120"/>
              <a:ea typeface="標楷體" pitchFamily="65" charset="-120"/>
              <a:cs typeface="華康魏碑體"/>
            </a:endParaRPr>
          </a:p>
          <a:p>
            <a:pPr lvl="1">
              <a:buFont typeface="Wingdings" pitchFamily="2" charset="2"/>
              <a:buChar char="Ø"/>
              <a:defRPr/>
            </a:pPr>
            <a:r>
              <a:rPr lang="zh-TW" altLang="en-US" sz="3200" dirty="0" smtClean="0">
                <a:solidFill>
                  <a:srgbClr val="0000FF"/>
                </a:solidFill>
                <a:latin typeface="標楷體" pitchFamily="65" charset="-120"/>
                <a:ea typeface="標楷體" pitchFamily="65" charset="-120"/>
                <a:cs typeface="華康魏碑體"/>
              </a:rPr>
              <a:t>最低標決標</a:t>
            </a:r>
          </a:p>
          <a:p>
            <a:pPr marL="1077913" lvl="1" indent="-455613" algn="just">
              <a:buFontTx/>
              <a:buNone/>
              <a:defRPr/>
            </a:pPr>
            <a:r>
              <a:rPr lang="zh-TW" altLang="en-US" sz="32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solidFill>
                  <a:srgbClr val="FF0000"/>
                </a:solidFill>
                <a:latin typeface="標楷體" pitchFamily="65" charset="-120"/>
                <a:ea typeface="標楷體" pitchFamily="65" charset="-120"/>
                <a:cs typeface="華康魏碑體"/>
              </a:rPr>
              <a:t>訂有底價</a:t>
            </a:r>
            <a:r>
              <a:rPr lang="zh-TW" altLang="en-US" sz="2900" dirty="0" smtClean="0">
                <a:latin typeface="標楷體" pitchFamily="65" charset="-120"/>
                <a:ea typeface="標楷體" pitchFamily="65" charset="-120"/>
                <a:cs typeface="華康魏碑體"/>
              </a:rPr>
              <a:t>之採購，以合於招標文件規定，且在底價以內之最低標為得標廠商。</a:t>
            </a:r>
            <a:endParaRPr lang="en-US" altLang="zh-TW" sz="2900" dirty="0" smtClean="0">
              <a:solidFill>
                <a:srgbClr val="0000FF"/>
              </a:solidFill>
              <a:latin typeface="標楷體" pitchFamily="65" charset="-120"/>
              <a:ea typeface="標楷體" pitchFamily="65" charset="-120"/>
              <a:cs typeface="華康魏碑體"/>
            </a:endParaRPr>
          </a:p>
          <a:p>
            <a:pPr marL="1077913" lvl="1" indent="-455613" algn="just">
              <a:buFontTx/>
              <a:buNone/>
              <a:defRPr/>
            </a:pPr>
            <a:r>
              <a:rPr lang="zh-TW" altLang="en-US" sz="29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solidFill>
                  <a:srgbClr val="FF0000"/>
                </a:solidFill>
                <a:latin typeface="標楷體" pitchFamily="65" charset="-120"/>
                <a:ea typeface="標楷體" pitchFamily="65" charset="-120"/>
                <a:cs typeface="華康魏碑體"/>
              </a:rPr>
              <a:t>未訂底價</a:t>
            </a:r>
            <a:r>
              <a:rPr lang="zh-TW" altLang="en-US" sz="2900" dirty="0" smtClean="0">
                <a:latin typeface="標楷體" pitchFamily="65" charset="-120"/>
                <a:ea typeface="標楷體" pitchFamily="65" charset="-120"/>
                <a:cs typeface="華康魏碑體"/>
              </a:rPr>
              <a:t>之採購，以合於招標文件規定，標價合理，且在預算數額以內之最低標為得標廠商。 </a:t>
            </a:r>
            <a:endParaRPr lang="en-US" altLang="zh-TW" sz="2900" dirty="0" smtClean="0">
              <a:solidFill>
                <a:srgbClr val="0000FF"/>
              </a:solidFill>
              <a:latin typeface="標楷體" pitchFamily="65" charset="-120"/>
              <a:ea typeface="標楷體" pitchFamily="65" charset="-120"/>
              <a:cs typeface="華康魏碑體"/>
            </a:endParaRPr>
          </a:p>
          <a:p>
            <a:pPr marL="1077913" lvl="1" indent="-455613" algn="just">
              <a:buFontTx/>
              <a:buNone/>
              <a:defRPr/>
            </a:pPr>
            <a:r>
              <a:rPr lang="zh-TW" altLang="en-US" sz="29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solidFill>
                  <a:srgbClr val="FF0000"/>
                </a:solidFill>
                <a:latin typeface="標楷體" pitchFamily="65" charset="-120"/>
                <a:ea typeface="標楷體" pitchFamily="65" charset="-120"/>
                <a:cs typeface="華康魏碑體"/>
              </a:rPr>
              <a:t>總平均評分</a:t>
            </a:r>
            <a:r>
              <a:rPr lang="zh-TW" altLang="en-US" sz="2900" dirty="0" smtClean="0">
                <a:latin typeface="標楷體" pitchFamily="65" charset="-120"/>
                <a:ea typeface="標楷體" pitchFamily="65" charset="-120"/>
                <a:cs typeface="華康魏碑體"/>
              </a:rPr>
              <a:t>在</a:t>
            </a:r>
            <a:r>
              <a:rPr lang="zh-TW" altLang="en-US" sz="2900" dirty="0" smtClean="0">
                <a:solidFill>
                  <a:srgbClr val="FF0000"/>
                </a:solidFill>
                <a:latin typeface="標楷體" pitchFamily="65" charset="-120"/>
                <a:ea typeface="標楷體" pitchFamily="65" charset="-120"/>
                <a:cs typeface="華康魏碑體"/>
              </a:rPr>
              <a:t>及格</a:t>
            </a:r>
            <a:r>
              <a:rPr lang="zh-TW" altLang="en-US" sz="2900" dirty="0" smtClean="0">
                <a:latin typeface="標楷體" pitchFamily="65" charset="-120"/>
                <a:ea typeface="標楷體" pitchFamily="65" charset="-120"/>
                <a:cs typeface="華康魏碑體"/>
              </a:rPr>
              <a:t>分數以上之廠商開價格標，採</a:t>
            </a:r>
            <a:r>
              <a:rPr lang="zh-TW" altLang="en-US" sz="2900" dirty="0" smtClean="0">
                <a:solidFill>
                  <a:srgbClr val="FF0000"/>
                </a:solidFill>
                <a:latin typeface="標楷體" pitchFamily="65" charset="-120"/>
                <a:ea typeface="標楷體" pitchFamily="65" charset="-120"/>
                <a:cs typeface="華康魏碑體"/>
              </a:rPr>
              <a:t>最低標</a:t>
            </a:r>
            <a:r>
              <a:rPr lang="zh-TW" altLang="en-US" sz="2900" dirty="0" smtClean="0">
                <a:latin typeface="標楷體" pitchFamily="65" charset="-120"/>
                <a:ea typeface="標楷體" pitchFamily="65" charset="-120"/>
                <a:cs typeface="華康魏碑體"/>
              </a:rPr>
              <a:t>決標。</a:t>
            </a:r>
            <a:endParaRPr lang="en-US" altLang="zh-TW" sz="2900" dirty="0" smtClean="0">
              <a:effectLst>
                <a:outerShdw blurRad="38100" dist="38100" dir="2700000" algn="tl">
                  <a:srgbClr val="C0C0C0"/>
                </a:outerShdw>
              </a:effectLst>
              <a:latin typeface="標楷體" pitchFamily="65" charset="-120"/>
              <a:ea typeface="標楷體" pitchFamily="65" charset="-120"/>
              <a:cs typeface="華康魏碑體"/>
            </a:endParaRPr>
          </a:p>
        </p:txBody>
      </p:sp>
      <p:sp>
        <p:nvSpPr>
          <p:cNvPr id="18435"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0FAA654E-F261-4A83-A370-57C206BE2D6D}" type="slidenum">
              <a:rPr kumimoji="0" lang="en-US" altLang="zh-TW" sz="1200">
                <a:latin typeface="Baskerville Old Face"/>
              </a:rPr>
              <a:pPr algn="r">
                <a:buClr>
                  <a:srgbClr val="0000FF"/>
                </a:buClr>
              </a:pPr>
              <a:t>4</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參、廠商報價及標價分析</a:t>
            </a: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總標價分析(續)</a:t>
            </a:r>
            <a:endParaRPr lang="en-US" altLang="zh-TW" sz="3200" dirty="0" smtClean="0">
              <a:solidFill>
                <a:srgbClr val="0000FF"/>
              </a:solidFill>
              <a:latin typeface="標楷體" pitchFamily="65" charset="-120"/>
              <a:ea typeface="標楷體" pitchFamily="65" charset="-120"/>
            </a:endParaRPr>
          </a:p>
          <a:p>
            <a:pPr marL="1074738" lvl="1" indent="-271463" algn="just">
              <a:buFont typeface="Wingdings" pitchFamily="2" charset="2"/>
              <a:buNone/>
            </a:pPr>
            <a:r>
              <a:rPr lang="en-US" altLang="zh-TW" sz="3200" dirty="0" smtClean="0">
                <a:latin typeface="標楷體" pitchFamily="65" charset="-120"/>
                <a:ea typeface="標楷體" pitchFamily="65" charset="-120"/>
                <a:cs typeface="華康魏碑體"/>
              </a:rPr>
              <a:t>-</a:t>
            </a:r>
            <a:r>
              <a:rPr lang="zh-TW" altLang="en-US" sz="3000" dirty="0" smtClean="0">
                <a:latin typeface="Baskerville Old Face"/>
                <a:ea typeface="標楷體" pitchFamily="65" charset="-120"/>
                <a:cs typeface="華康魏碑體"/>
              </a:rPr>
              <a:t>比較過去本機關或其他機關類似採購標的之價格</a:t>
            </a:r>
          </a:p>
          <a:p>
            <a:pPr marL="1527175" lvl="1" indent="-542925" algn="just">
              <a:buFont typeface="Wingdings" pitchFamily="2" charset="2"/>
              <a:buNone/>
            </a:pPr>
            <a:r>
              <a:rPr lang="en-US" altLang="zh-TW" dirty="0" smtClean="0">
                <a:latin typeface="標楷體" pitchFamily="65" charset="-120"/>
                <a:ea typeface="標楷體" pitchFamily="65" charset="-120"/>
                <a:cs typeface="華康魏碑體"/>
              </a:rPr>
              <a:t>1</a:t>
            </a:r>
            <a:r>
              <a:rPr lang="zh-TW" altLang="en-US" dirty="0" smtClean="0">
                <a:latin typeface="標楷體" pitchFamily="65" charset="-120"/>
                <a:ea typeface="標楷體" pitchFamily="65" charset="-120"/>
                <a:cs typeface="華康魏碑體"/>
              </a:rPr>
              <a:t>、就採購標的間之差異處，分析其可能之成本或市場競爭情形差異。</a:t>
            </a:r>
            <a:endParaRPr lang="en-US" altLang="zh-TW" dirty="0" smtClean="0">
              <a:latin typeface="標楷體" pitchFamily="65" charset="-120"/>
              <a:ea typeface="標楷體" pitchFamily="65" charset="-120"/>
              <a:cs typeface="華康魏碑體"/>
            </a:endParaRPr>
          </a:p>
          <a:p>
            <a:pPr marL="1527175" lvl="1" indent="-542925" algn="just">
              <a:buFont typeface="Wingdings" pitchFamily="2" charset="2"/>
              <a:buNone/>
            </a:pPr>
            <a:r>
              <a:rPr lang="en-US" altLang="zh-TW" dirty="0" smtClean="0">
                <a:latin typeface="標楷體" pitchFamily="65" charset="-120"/>
                <a:ea typeface="標楷體" pitchFamily="65" charset="-120"/>
                <a:cs typeface="華康魏碑體"/>
              </a:rPr>
              <a:t>2</a:t>
            </a:r>
            <a:r>
              <a:rPr lang="zh-TW" altLang="en-US" dirty="0" smtClean="0">
                <a:latin typeface="標楷體" pitchFamily="65" charset="-120"/>
                <a:ea typeface="標楷體" pitchFamily="65" charset="-120"/>
                <a:cs typeface="華康魏碑體"/>
              </a:rPr>
              <a:t>、就過去類似採購標的之價格，分析本次採購標的之價格是否正常合理之用。</a:t>
            </a:r>
          </a:p>
        </p:txBody>
      </p:sp>
      <p:sp>
        <p:nvSpPr>
          <p:cNvPr id="358404"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7CC1F265-ACB9-43ED-A4A1-250A9802ED4E}" type="slidenum">
              <a:rPr kumimoji="0" lang="en-US" altLang="zh-TW" sz="1200">
                <a:latin typeface="Baskerville Old Face"/>
              </a:rPr>
              <a:pPr algn="r">
                <a:buClr>
                  <a:srgbClr val="0000FF"/>
                </a:buClr>
              </a:pPr>
              <a:t>49</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參、廠商報價及標價分析</a:t>
            </a: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總標價分析(續)</a:t>
            </a:r>
            <a:endParaRPr lang="en-US" altLang="zh-TW" sz="3200" dirty="0" smtClean="0">
              <a:solidFill>
                <a:srgbClr val="0000FF"/>
              </a:solidFill>
              <a:latin typeface="標楷體" pitchFamily="65" charset="-120"/>
              <a:ea typeface="標楷體" pitchFamily="65" charset="-120"/>
            </a:endParaRPr>
          </a:p>
          <a:p>
            <a:pPr marL="984250" lvl="1" indent="-180975" algn="just">
              <a:buFont typeface="Wingdings" pitchFamily="2" charset="2"/>
              <a:buNone/>
            </a:pPr>
            <a:r>
              <a:rPr lang="en-US" altLang="zh-TW"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比較廠商之商品型錄或網路之參考價格：比較分析數量、交易條件等差異，再就成本進行合理加減。</a:t>
            </a:r>
          </a:p>
          <a:p>
            <a:pPr marL="900113" lvl="1" indent="-900113" algn="just">
              <a:buFont typeface="Wingdings" pitchFamily="2" charset="2"/>
              <a:buNone/>
            </a:pPr>
            <a:r>
              <a:rPr lang="zh-TW" altLang="en-US" sz="3000" dirty="0" smtClean="0">
                <a:latin typeface="標楷體" pitchFamily="65" charset="-120"/>
                <a:ea typeface="標楷體" pitchFamily="65" charset="-120"/>
                <a:cs typeface="華康魏碑體"/>
              </a:rPr>
              <a:t> </a:t>
            </a:r>
          </a:p>
          <a:p>
            <a:pPr marL="1074738" lvl="1" indent="-271463"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直接向廠商查詢報價、過去可信報價折扣。 </a:t>
            </a:r>
            <a:endParaRPr lang="en-US" altLang="zh-TW" sz="3000" dirty="0" smtClean="0">
              <a:latin typeface="標楷體" pitchFamily="65" charset="-120"/>
              <a:ea typeface="標楷體" pitchFamily="65" charset="-120"/>
              <a:cs typeface="華康魏碑體"/>
            </a:endParaRPr>
          </a:p>
        </p:txBody>
      </p:sp>
      <p:sp>
        <p:nvSpPr>
          <p:cNvPr id="360452"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DA72260F-5D55-4425-AAC6-5448D499F10A}" type="slidenum">
              <a:rPr kumimoji="0" lang="en-US" altLang="zh-TW" sz="1200">
                <a:latin typeface="Baskerville Old Face"/>
              </a:rPr>
              <a:pPr algn="r">
                <a:buClr>
                  <a:srgbClr val="0000FF"/>
                </a:buClr>
              </a:pPr>
              <a:t>50</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參、廠商報價及標價分析</a:t>
            </a: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總標價分析(續)</a:t>
            </a:r>
            <a:endParaRPr lang="en-US" altLang="zh-TW" sz="3200" dirty="0" smtClean="0">
              <a:solidFill>
                <a:srgbClr val="0000FF"/>
              </a:solidFill>
              <a:latin typeface="標楷體" pitchFamily="65" charset="-120"/>
              <a:ea typeface="標楷體" pitchFamily="65" charset="-120"/>
            </a:endParaRPr>
          </a:p>
          <a:p>
            <a:pPr marL="1074738" lvl="1" indent="-271463"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Baskerville Old Face"/>
                <a:ea typeface="標楷體" pitchFamily="65" charset="-120"/>
                <a:cs typeface="華康魏碑體"/>
              </a:rPr>
              <a:t>以</a:t>
            </a:r>
            <a:r>
              <a:rPr lang="zh-TW" altLang="en-US" sz="3000" dirty="0" smtClean="0">
                <a:solidFill>
                  <a:srgbClr val="731CB4"/>
                </a:solidFill>
                <a:latin typeface="Baskerville Old Face"/>
                <a:ea typeface="標楷體" pitchFamily="65" charset="-120"/>
                <a:cs typeface="華康魏碑體"/>
              </a:rPr>
              <a:t>標準化</a:t>
            </a:r>
            <a:r>
              <a:rPr lang="zh-TW" altLang="en-US" sz="3000" dirty="0" smtClean="0">
                <a:latin typeface="Baskerville Old Face"/>
                <a:ea typeface="標楷體" pitchFamily="65" charset="-120"/>
                <a:cs typeface="華康魏碑體"/>
              </a:rPr>
              <a:t>之單價計算總價：主管機關編定之計算標準。</a:t>
            </a:r>
            <a:r>
              <a:rPr lang="zh-TW" altLang="en-US" dirty="0" smtClean="0">
                <a:latin typeface="Baskerville Old Face"/>
                <a:ea typeface="華康魏碑體"/>
                <a:cs typeface="華康魏碑體"/>
              </a:rPr>
              <a:t> </a:t>
            </a:r>
            <a:endParaRPr lang="zh-TW" altLang="en-US" sz="3000" dirty="0" smtClean="0">
              <a:latin typeface="標楷體" pitchFamily="65" charset="-120"/>
              <a:ea typeface="標楷體" pitchFamily="65" charset="-120"/>
              <a:cs typeface="華康魏碑體"/>
            </a:endParaRPr>
          </a:p>
          <a:p>
            <a:pPr marL="900113" lvl="1" indent="-96838"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與機關預算或預估金額相比較。 </a:t>
            </a:r>
          </a:p>
          <a:p>
            <a:pPr marL="1074738" lvl="1" indent="-271463"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solidFill>
                  <a:srgbClr val="731CB4"/>
                </a:solidFill>
                <a:latin typeface="標楷體" pitchFamily="65" charset="-120"/>
                <a:ea typeface="標楷體" pitchFamily="65" charset="-120"/>
                <a:cs typeface="華康魏碑體"/>
              </a:rPr>
              <a:t>物價指數</a:t>
            </a:r>
            <a:r>
              <a:rPr lang="zh-TW" altLang="en-US" sz="3000" dirty="0" smtClean="0">
                <a:latin typeface="標楷體" pitchFamily="65" charset="-120"/>
                <a:ea typeface="標楷體" pitchFamily="65" charset="-120"/>
                <a:cs typeface="華康魏碑體"/>
              </a:rPr>
              <a:t>調整：以過去之採購價格為基礎，利用相關物價指數調整。</a:t>
            </a:r>
            <a:r>
              <a:rPr lang="en-US" altLang="zh-TW" sz="3000" dirty="0" smtClean="0">
                <a:latin typeface="標楷體" pitchFamily="65" charset="-120"/>
                <a:ea typeface="標楷體" pitchFamily="65" charset="-120"/>
                <a:cs typeface="華康魏碑體"/>
              </a:rPr>
              <a:t>  </a:t>
            </a:r>
          </a:p>
        </p:txBody>
      </p:sp>
      <p:sp>
        <p:nvSpPr>
          <p:cNvPr id="362500"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1035B4DC-5CB2-4D35-8EF1-C11BA22BBB99}" type="slidenum">
              <a:rPr kumimoji="0" lang="en-US" altLang="zh-TW" sz="1200">
                <a:latin typeface="Baskerville Old Face"/>
              </a:rPr>
              <a:pPr algn="r">
                <a:buClr>
                  <a:srgbClr val="0000FF"/>
                </a:buClr>
              </a:pPr>
              <a:t>51</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a:t>
            </a:r>
            <a:r>
              <a:rPr kumimoji="0" lang="zh-TW" altLang="en-US" sz="4400" b="1" dirty="0" smtClean="0">
                <a:effectLst/>
                <a:latin typeface="標楷體" pitchFamily="65" charset="-120"/>
                <a:ea typeface="標楷體" pitchFamily="65" charset="-120"/>
                <a:cs typeface="華康魏碑體"/>
              </a:rPr>
              <a:t>廠商報價及標價分析</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標價之單價分析</a:t>
            </a:r>
            <a:endParaRPr lang="zh-TW" altLang="en-US" sz="3200" dirty="0" smtClean="0">
              <a:solidFill>
                <a:srgbClr val="0000FF"/>
              </a:solidFill>
              <a:latin typeface="標楷體" pitchFamily="65" charset="-120"/>
              <a:ea typeface="標楷體" pitchFamily="65" charset="-120"/>
            </a:endParaRPr>
          </a:p>
          <a:p>
            <a:pPr marL="984250" lvl="1" indent="-180975" algn="just">
              <a:buFont typeface="Wingdings" pitchFamily="2" charset="2"/>
              <a:buNone/>
            </a:pPr>
            <a:r>
              <a:rPr lang="en-US" altLang="zh-TW" sz="3000" dirty="0" smtClean="0">
                <a:latin typeface="標楷體" pitchFamily="65" charset="-120"/>
                <a:ea typeface="標楷體" pitchFamily="65" charset="-120"/>
                <a:cs typeface="華康魏碑體"/>
              </a:rPr>
              <a:t>-</a:t>
            </a:r>
            <a:r>
              <a:rPr lang="zh-TW" altLang="en-US" sz="3000" dirty="0" smtClean="0">
                <a:solidFill>
                  <a:srgbClr val="0000FF"/>
                </a:solidFill>
                <a:latin typeface="標楷體" pitchFamily="65" charset="-120"/>
                <a:ea typeface="標楷體" pitchFamily="65" charset="-120"/>
                <a:cs typeface="華康魏碑體"/>
              </a:rPr>
              <a:t>標價單價偏低</a:t>
            </a:r>
            <a:r>
              <a:rPr lang="zh-TW" altLang="en-US" sz="3000" dirty="0" smtClean="0">
                <a:latin typeface="標楷體" pitchFamily="65" charset="-120"/>
                <a:ea typeface="標楷體" pitchFamily="65" charset="-120"/>
                <a:cs typeface="華康魏碑體"/>
              </a:rPr>
              <a:t>：誤報（例如少</a:t>
            </a:r>
            <a:r>
              <a:rPr lang="en-US" altLang="zh-TW" sz="3000" dirty="0" smtClean="0">
                <a:latin typeface="標楷體" pitchFamily="65" charset="-120"/>
                <a:ea typeface="標楷體" pitchFamily="65" charset="-120"/>
                <a:cs typeface="華康魏碑體"/>
              </a:rPr>
              <a:t>1</a:t>
            </a:r>
            <a:r>
              <a:rPr lang="zh-TW" altLang="en-US" sz="3000" dirty="0" smtClean="0">
                <a:latin typeface="標楷體" pitchFamily="65" charset="-120"/>
                <a:ea typeface="標楷體" pitchFamily="65" charset="-120"/>
                <a:cs typeface="華康魏碑體"/>
              </a:rPr>
              <a:t>位數）或故意低報。</a:t>
            </a:r>
          </a:p>
          <a:p>
            <a:pPr marL="984250" lvl="1" indent="-180975" algn="just">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先領款部分高報，後領款部分低報。</a:t>
            </a:r>
          </a:p>
          <a:p>
            <a:pPr marL="984250" lvl="1" indent="-180975" algn="just">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易做部份報高，難做部份報低。</a:t>
            </a:r>
            <a:endParaRPr lang="en-US" altLang="zh-TW" sz="3000" dirty="0" smtClean="0">
              <a:latin typeface="標楷體" pitchFamily="65" charset="-120"/>
              <a:ea typeface="標楷體" pitchFamily="65" charset="-120"/>
              <a:cs typeface="華康魏碑體"/>
            </a:endParaRPr>
          </a:p>
          <a:p>
            <a:pPr marL="984250" lvl="1" indent="-180975" algn="just">
              <a:buNone/>
            </a:pPr>
            <a:r>
              <a:rPr lang="en-US" altLang="zh-TW" sz="3000" dirty="0" smtClean="0">
                <a:latin typeface="標楷體" pitchFamily="65" charset="-120"/>
                <a:ea typeface="標楷體" pitchFamily="65" charset="-120"/>
                <a:cs typeface="華康魏碑體"/>
              </a:rPr>
              <a:t>-</a:t>
            </a:r>
            <a:r>
              <a:rPr lang="zh-TW" altLang="en-US" sz="3000" dirty="0" smtClean="0">
                <a:latin typeface="標楷體" pitchFamily="65" charset="-120"/>
                <a:ea typeface="標楷體" pitchFamily="65" charset="-120"/>
                <a:cs typeface="華康魏碑體"/>
              </a:rPr>
              <a:t>履約階段可能增加數量之項次單價高報，可能減少數量之項次單價低報。 </a:t>
            </a:r>
            <a:endParaRPr lang="en-US" altLang="zh-TW" sz="3000" dirty="0" smtClean="0">
              <a:latin typeface="標楷體" pitchFamily="65" charset="-120"/>
              <a:ea typeface="標楷體" pitchFamily="65" charset="-120"/>
              <a:cs typeface="華康魏碑體"/>
            </a:endParaRPr>
          </a:p>
        </p:txBody>
      </p:sp>
      <p:sp>
        <p:nvSpPr>
          <p:cNvPr id="356356"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70118F7B-6DF2-400D-8C04-A591B21672FD}" type="slidenum">
              <a:rPr kumimoji="0" lang="en-US" altLang="zh-TW" sz="1200">
                <a:latin typeface="Baskerville Old Face"/>
              </a:rPr>
              <a:pPr algn="r">
                <a:buClr>
                  <a:srgbClr val="0000FF"/>
                </a:buClr>
              </a:pPr>
              <a:t>52</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a:t>
            </a:r>
            <a:r>
              <a:rPr kumimoji="0" lang="zh-TW" altLang="en-US" sz="4400" b="1" dirty="0" smtClean="0">
                <a:effectLst/>
                <a:latin typeface="標楷體" pitchFamily="65" charset="-120"/>
                <a:ea typeface="標楷體" pitchFamily="65" charset="-120"/>
                <a:cs typeface="華康魏碑體"/>
              </a:rPr>
              <a:t>廠商報價及標價分析</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zh-TW" sz="3200" dirty="0" smtClean="0">
                <a:solidFill>
                  <a:srgbClr val="0000FF"/>
                </a:solidFill>
                <a:latin typeface="標楷體" pitchFamily="65" charset="-120"/>
                <a:ea typeface="標楷體" pitchFamily="65" charset="-120"/>
              </a:rPr>
              <a:t>採購法第</a:t>
            </a:r>
            <a:r>
              <a:rPr lang="en-US" altLang="zh-TW" sz="3200" dirty="0" smtClean="0">
                <a:solidFill>
                  <a:srgbClr val="0000FF"/>
                </a:solidFill>
                <a:latin typeface="標楷體" pitchFamily="65" charset="-120"/>
                <a:ea typeface="標楷體" pitchFamily="65" charset="-120"/>
              </a:rPr>
              <a:t>59</a:t>
            </a:r>
            <a:r>
              <a:rPr lang="zh-TW" altLang="zh-TW" sz="3200" dirty="0" smtClean="0">
                <a:solidFill>
                  <a:srgbClr val="0000FF"/>
                </a:solidFill>
                <a:latin typeface="標楷體" pitchFamily="65" charset="-120"/>
                <a:ea typeface="標楷體" pitchFamily="65" charset="-120"/>
              </a:rPr>
              <a:t>條之規定</a:t>
            </a:r>
            <a:endParaRPr lang="zh-TW" altLang="en-US" sz="3200" dirty="0" smtClean="0">
              <a:solidFill>
                <a:srgbClr val="0000FF"/>
              </a:solidFill>
              <a:latin typeface="標楷體" pitchFamily="65" charset="-120"/>
              <a:ea typeface="標楷體" pitchFamily="65" charset="-120"/>
            </a:endParaRPr>
          </a:p>
          <a:p>
            <a:pPr marL="900113" lvl="1" indent="-900113" algn="just">
              <a:buFont typeface="Wingdings" pitchFamily="2" charset="2"/>
              <a:buNone/>
            </a:pPr>
            <a:r>
              <a:rPr lang="en-US" altLang="zh-TW" sz="3000" dirty="0" smtClean="0">
                <a:latin typeface="標楷體" pitchFamily="65" charset="-120"/>
                <a:ea typeface="標楷體" pitchFamily="65" charset="-120"/>
                <a:cs typeface="華康魏碑體"/>
              </a:rPr>
              <a:t>    -</a:t>
            </a:r>
            <a:r>
              <a:rPr lang="zh-TW" altLang="en-US" sz="3000" dirty="0" smtClean="0">
                <a:latin typeface="標楷體" pitchFamily="65" charset="-120"/>
                <a:ea typeface="標楷體" pitchFamily="65" charset="-120"/>
                <a:cs typeface="華康魏碑體"/>
              </a:rPr>
              <a:t>選擇性或限制性招標辦理採購 </a:t>
            </a:r>
          </a:p>
          <a:p>
            <a:pPr marL="900113" lvl="1" indent="-900113" algn="just">
              <a:buFont typeface="Wingdings" pitchFamily="2" charset="2"/>
              <a:buNone/>
            </a:pPr>
            <a:r>
              <a:rPr lang="en-US" altLang="zh-TW" sz="3000" dirty="0" smtClean="0">
                <a:latin typeface="標楷體" pitchFamily="65" charset="-120"/>
                <a:ea typeface="標楷體" pitchFamily="65" charset="-120"/>
                <a:cs typeface="華康魏碑體"/>
              </a:rPr>
              <a:t>    -</a:t>
            </a:r>
            <a:r>
              <a:rPr lang="zh-TW" altLang="en-US" sz="3000" dirty="0" smtClean="0">
                <a:latin typeface="標楷體" pitchFamily="65" charset="-120"/>
                <a:ea typeface="標楷體" pitchFamily="65" charset="-120"/>
                <a:cs typeface="華康魏碑體"/>
              </a:rPr>
              <a:t>採購契約之價款不得高於廠商於同樣市場條件之相同工程、財物或勞務之最低價格。</a:t>
            </a:r>
          </a:p>
          <a:p>
            <a:pPr marL="900113" lvl="1" indent="-900113" algn="just">
              <a:buFont typeface="Wingdings" pitchFamily="2" charset="2"/>
              <a:buNone/>
            </a:pPr>
            <a:r>
              <a:rPr lang="zh-TW" altLang="en-US" sz="3000" dirty="0" smtClean="0">
                <a:latin typeface="標楷體" pitchFamily="65" charset="-120"/>
                <a:ea typeface="標楷體" pitchFamily="65" charset="-120"/>
                <a:cs typeface="華康魏碑體"/>
              </a:rPr>
              <a:t>　　 同樣市場條件：</a:t>
            </a:r>
            <a:r>
              <a:rPr lang="zh-TW" altLang="en-US" dirty="0" smtClean="0">
                <a:latin typeface="標楷體" pitchFamily="65" charset="-120"/>
                <a:ea typeface="標楷體" pitchFamily="65" charset="-120"/>
                <a:cs typeface="華康魏碑體"/>
              </a:rPr>
              <a:t>相同交易數量、時間、區域、押標金、保證金、付款、保固與逾期違約金等商業條件及市場供需變化等情形。 </a:t>
            </a:r>
            <a:endParaRPr lang="en-US" altLang="zh-TW" dirty="0" smtClean="0">
              <a:latin typeface="標楷體" pitchFamily="65" charset="-120"/>
              <a:ea typeface="標楷體" pitchFamily="65" charset="-120"/>
              <a:cs typeface="華康魏碑體"/>
            </a:endParaRPr>
          </a:p>
        </p:txBody>
      </p:sp>
      <p:sp>
        <p:nvSpPr>
          <p:cNvPr id="364548"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F8405D45-FA6C-499F-807A-0B5D2E0E1191}" type="slidenum">
              <a:rPr kumimoji="0" lang="en-US" altLang="zh-TW" sz="1200">
                <a:latin typeface="Baskerville Old Face"/>
              </a:rPr>
              <a:pPr algn="r">
                <a:buClr>
                  <a:srgbClr val="0000FF"/>
                </a:buClr>
              </a:pPr>
              <a:t>53</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參、</a:t>
            </a:r>
            <a:r>
              <a:rPr kumimoji="0" lang="zh-TW" altLang="en-US" sz="4400" b="1" dirty="0" smtClean="0">
                <a:effectLst/>
                <a:latin typeface="標楷體" pitchFamily="65" charset="-120"/>
                <a:ea typeface="標楷體" pitchFamily="65" charset="-120"/>
                <a:cs typeface="華康魏碑體"/>
              </a:rPr>
              <a:t>廠商報價及標價分析</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marL="900113" lvl="1" indent="-900113" algn="just">
              <a:buFontTx/>
              <a:buNone/>
            </a:pPr>
            <a:r>
              <a:rPr lang="zh-TW" altLang="en-US" sz="3200" dirty="0" smtClean="0">
                <a:latin typeface="標楷體" pitchFamily="65" charset="-120"/>
                <a:ea typeface="標楷體" pitchFamily="65" charset="-120"/>
                <a:cs typeface="華康魏碑體"/>
              </a:rPr>
              <a:t>二、標價審查</a:t>
            </a:r>
            <a:endParaRPr lang="en-US" altLang="zh-TW" sz="3200" dirty="0" smtClean="0">
              <a:latin typeface="標楷體" pitchFamily="65" charset="-120"/>
              <a:ea typeface="標楷體" pitchFamily="65" charset="-120"/>
              <a:cs typeface="華康魏碑體"/>
            </a:endParaRPr>
          </a:p>
          <a:p>
            <a:pPr lvl="1" algn="just">
              <a:buFont typeface="Wingdings" pitchFamily="2" charset="2"/>
              <a:buChar char="Ø"/>
              <a:defRPr/>
            </a:pPr>
            <a:r>
              <a:rPr lang="zh-TW" altLang="en-US" sz="3000" dirty="0" smtClean="0">
                <a:solidFill>
                  <a:srgbClr val="0000FF"/>
                </a:solidFill>
                <a:latin typeface="標楷體" pitchFamily="65" charset="-120"/>
                <a:ea typeface="標楷體" pitchFamily="65" charset="-120"/>
              </a:rPr>
              <a:t>利潤</a:t>
            </a:r>
            <a:endParaRPr lang="en-US" altLang="zh-TW" sz="3000" dirty="0" smtClean="0">
              <a:solidFill>
                <a:srgbClr val="0000FF"/>
              </a:solidFill>
              <a:latin typeface="標楷體" pitchFamily="65" charset="-120"/>
              <a:ea typeface="標楷體" pitchFamily="65" charset="-120"/>
            </a:endParaRPr>
          </a:p>
          <a:p>
            <a:pPr marL="982663" lvl="1" indent="-174625" algn="just">
              <a:buNone/>
              <a:defRPr/>
            </a:pPr>
            <a:r>
              <a:rPr lang="en-US" altLang="zh-TW" sz="3000" dirty="0" smtClean="0">
                <a:latin typeface="標楷體" pitchFamily="65" charset="-120"/>
                <a:ea typeface="標楷體" pitchFamily="65" charset="-120"/>
              </a:rPr>
              <a:t>-</a:t>
            </a:r>
            <a:r>
              <a:rPr lang="zh-TW" altLang="zh-TW" sz="3000" dirty="0" smtClean="0">
                <a:latin typeface="標楷體" pitchFamily="65" charset="-120"/>
                <a:ea typeface="標楷體" pitchFamily="65" charset="-120"/>
              </a:rPr>
              <a:t>依採購標的特性，隨著成本一定比率、市場競爭程度、短中長期經營策略不同有別。</a:t>
            </a:r>
            <a:endParaRPr lang="en-US" altLang="zh-TW" sz="3000" dirty="0" smtClean="0">
              <a:latin typeface="標楷體" pitchFamily="65" charset="-120"/>
              <a:ea typeface="標楷體" pitchFamily="65" charset="-120"/>
            </a:endParaRPr>
          </a:p>
          <a:p>
            <a:pPr marL="982663" lvl="1" indent="-174625" algn="just">
              <a:buNone/>
              <a:defRPr/>
            </a:pPr>
            <a:r>
              <a:rPr lang="en-US" altLang="zh-TW" sz="3000" dirty="0" smtClean="0">
                <a:latin typeface="標楷體" pitchFamily="65" charset="-120"/>
                <a:ea typeface="標楷體" pitchFamily="65" charset="-120"/>
              </a:rPr>
              <a:t>-</a:t>
            </a:r>
            <a:r>
              <a:rPr lang="zh-TW" altLang="zh-TW" sz="3000" dirty="0" smtClean="0">
                <a:solidFill>
                  <a:srgbClr val="0000FF"/>
                </a:solidFill>
                <a:latin typeface="標楷體" pitchFamily="65" charset="-120"/>
                <a:ea typeface="標楷體" pitchFamily="65" charset="-120"/>
              </a:rPr>
              <a:t>服務成本加公費法</a:t>
            </a:r>
            <a:r>
              <a:rPr lang="zh-TW" altLang="zh-TW" sz="3000" dirty="0" smtClean="0">
                <a:latin typeface="標楷體" pitchFamily="65" charset="-120"/>
                <a:ea typeface="標楷體" pitchFamily="65" charset="-120"/>
              </a:rPr>
              <a:t>規定公費應為定額，不得按直接薪資及管理費之金額依一定比率增加，且全部公費不得超過直接薪資扣除非經常性給與之獎金後與管理費用合計金額之百分之二十五。</a:t>
            </a:r>
            <a:endParaRPr lang="en-US" altLang="zh-TW" sz="3000" dirty="0" smtClean="0">
              <a:latin typeface="標楷體" pitchFamily="65" charset="-120"/>
              <a:ea typeface="標楷體" pitchFamily="65" charset="-120"/>
            </a:endParaRPr>
          </a:p>
          <a:p>
            <a:pPr lvl="1" algn="just">
              <a:buFont typeface="Wingdings" pitchFamily="2" charset="2"/>
              <a:buChar char="Ø"/>
              <a:defRPr/>
            </a:pPr>
            <a:endParaRPr lang="zh-TW" altLang="en-US" sz="3000" dirty="0" smtClean="0">
              <a:latin typeface="標楷體" pitchFamily="65" charset="-120"/>
              <a:ea typeface="標楷體" pitchFamily="65" charset="-120"/>
            </a:endParaRPr>
          </a:p>
          <a:p>
            <a:pPr marL="900113" lvl="1" indent="-900113" algn="just">
              <a:buFont typeface="Wingdings" pitchFamily="2" charset="2"/>
              <a:buNone/>
            </a:pPr>
            <a:r>
              <a:rPr lang="en-US" altLang="zh-TW" sz="3000" dirty="0" smtClean="0">
                <a:latin typeface="標楷體" pitchFamily="65" charset="-120"/>
                <a:ea typeface="標楷體" pitchFamily="65" charset="-120"/>
                <a:cs typeface="華康魏碑體"/>
              </a:rPr>
              <a:t>    </a:t>
            </a:r>
            <a:endParaRPr lang="en-US" altLang="zh-TW" dirty="0" smtClean="0">
              <a:latin typeface="標楷體" pitchFamily="65" charset="-120"/>
              <a:ea typeface="標楷體" pitchFamily="65" charset="-120"/>
              <a:cs typeface="華康魏碑體"/>
            </a:endParaRPr>
          </a:p>
        </p:txBody>
      </p:sp>
      <p:sp>
        <p:nvSpPr>
          <p:cNvPr id="364548"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F8405D45-FA6C-499F-807A-0B5D2E0E1191}" type="slidenum">
              <a:rPr kumimoji="0" lang="en-US" altLang="zh-TW" sz="1200">
                <a:latin typeface="Baskerville Old Face"/>
              </a:rPr>
              <a:pPr algn="r">
                <a:buClr>
                  <a:srgbClr val="0000FF"/>
                </a:buClr>
              </a:pPr>
              <a:t>54</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肆、底價訂定錯誤態樣</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lvl="1" algn="just">
              <a:buFont typeface="Wingdings" pitchFamily="2" charset="2"/>
              <a:buChar char="Ø"/>
              <a:defRPr/>
            </a:pPr>
            <a:r>
              <a:rPr lang="zh-TW" altLang="en-US" sz="3200" dirty="0" smtClean="0">
                <a:solidFill>
                  <a:srgbClr val="731CB4"/>
                </a:solidFill>
                <a:latin typeface="標楷體" pitchFamily="65" charset="-120"/>
                <a:ea typeface="標楷體" pitchFamily="65" charset="-120"/>
              </a:rPr>
              <a:t>訂定底價作業或時機不符規定</a:t>
            </a:r>
            <a:r>
              <a:rPr lang="zh-TW" altLang="en-US" sz="3200" dirty="0" smtClean="0">
                <a:latin typeface="標楷體" pitchFamily="65" charset="-120"/>
                <a:ea typeface="標楷體" pitchFamily="65" charset="-120"/>
              </a:rPr>
              <a:t>，例如公開招標未於開標前定之，而於開標</a:t>
            </a:r>
            <a:r>
              <a:rPr lang="zh-TW" altLang="en-US" sz="3200" spc="-100" dirty="0" smtClean="0">
                <a:latin typeface="標楷體" pitchFamily="65" charset="-120"/>
                <a:ea typeface="標楷體" pitchFamily="65" charset="-120"/>
              </a:rPr>
              <a:t>後參</a:t>
            </a:r>
            <a:r>
              <a:rPr lang="zh-TW" altLang="en-US" sz="3200" dirty="0" smtClean="0">
                <a:latin typeface="標楷體" pitchFamily="65" charset="-120"/>
                <a:ea typeface="標楷體" pitchFamily="65" charset="-120"/>
              </a:rPr>
              <a:t>考審查合格廠商之標價訂定底價；議價前未參考該議價廠商之報價或估價即訂定底價。</a:t>
            </a:r>
            <a:endParaRPr lang="en-US" altLang="zh-TW" sz="3200" spc="-100" dirty="0" smtClean="0">
              <a:solidFill>
                <a:srgbClr val="0000FF"/>
              </a:solidFill>
              <a:latin typeface="標楷體" pitchFamily="65" charset="-120"/>
              <a:ea typeface="標楷體" pitchFamily="65" charset="-120"/>
            </a:endParaRPr>
          </a:p>
          <a:p>
            <a:pPr lvl="1" algn="just">
              <a:spcBef>
                <a:spcPts val="1800"/>
              </a:spcBef>
              <a:buFont typeface="Wingdings" pitchFamily="2" charset="2"/>
              <a:buChar char="Ø"/>
              <a:defRPr/>
            </a:pPr>
            <a:r>
              <a:rPr lang="zh-TW" altLang="en-US" sz="3200" dirty="0" smtClean="0">
                <a:solidFill>
                  <a:srgbClr val="731CB4"/>
                </a:solidFill>
                <a:latin typeface="標楷體" pitchFamily="65" charset="-120"/>
                <a:ea typeface="標楷體" pitchFamily="65" charset="-120"/>
              </a:rPr>
              <a:t>開標後更改底價。</a:t>
            </a:r>
            <a:endParaRPr lang="en-US" altLang="zh-TW" sz="3200" dirty="0" smtClean="0">
              <a:solidFill>
                <a:srgbClr val="731CB4"/>
              </a:solidFill>
              <a:latin typeface="標楷體" pitchFamily="65" charset="-120"/>
              <a:ea typeface="標楷體" pitchFamily="65" charset="-120"/>
            </a:endParaRPr>
          </a:p>
          <a:p>
            <a:pPr lvl="1" algn="just">
              <a:spcBef>
                <a:spcPts val="1800"/>
              </a:spcBef>
              <a:buFont typeface="Wingdings" pitchFamily="2" charset="2"/>
              <a:buChar char="Ø"/>
              <a:defRPr/>
            </a:pPr>
            <a:r>
              <a:rPr lang="zh-TW" altLang="en-US" sz="3200" dirty="0" smtClean="0"/>
              <a:t>不考慮廠商單價是否合理而強以機關預算單價調整 廠商單價。</a:t>
            </a:r>
            <a:endParaRPr lang="en-US" altLang="zh-TW" sz="3200" dirty="0" smtClean="0">
              <a:solidFill>
                <a:srgbClr val="731CB4"/>
              </a:solidFill>
              <a:latin typeface="標楷體" pitchFamily="65" charset="-120"/>
              <a:ea typeface="標楷體" pitchFamily="65" charset="-120"/>
            </a:endParaRPr>
          </a:p>
          <a:p>
            <a:pPr lvl="1" algn="just">
              <a:buFont typeface="Wingdings" pitchFamily="2" charset="2"/>
              <a:buChar char="Ø"/>
              <a:defRPr/>
            </a:pPr>
            <a:endParaRPr lang="en-US" altLang="zh-TW" sz="3000" spc="-100" dirty="0" smtClean="0">
              <a:solidFill>
                <a:srgbClr val="731CB4"/>
              </a:solidFill>
              <a:latin typeface="標楷體" pitchFamily="65" charset="-120"/>
              <a:ea typeface="標楷體" pitchFamily="65" charset="-120"/>
            </a:endParaRPr>
          </a:p>
          <a:p>
            <a:pPr marL="982663" lvl="1" indent="-174625" algn="just">
              <a:buNone/>
              <a:defRPr/>
            </a:pPr>
            <a:endParaRPr lang="zh-TW" altLang="en-US" sz="3000" dirty="0" smtClean="0">
              <a:latin typeface="標楷體" pitchFamily="65" charset="-120"/>
              <a:ea typeface="標楷體" pitchFamily="65" charset="-120"/>
            </a:endParaRPr>
          </a:p>
          <a:p>
            <a:pPr marL="900113" lvl="1" indent="-900113" algn="just">
              <a:buFont typeface="Wingdings" pitchFamily="2" charset="2"/>
              <a:buNone/>
            </a:pPr>
            <a:r>
              <a:rPr lang="en-US" altLang="zh-TW" sz="3000" dirty="0" smtClean="0">
                <a:latin typeface="標楷體" pitchFamily="65" charset="-120"/>
                <a:ea typeface="標楷體" pitchFamily="65" charset="-120"/>
                <a:cs typeface="華康魏碑體"/>
              </a:rPr>
              <a:t>    </a:t>
            </a:r>
            <a:endParaRPr lang="en-US" altLang="zh-TW" dirty="0" smtClean="0">
              <a:latin typeface="標楷體" pitchFamily="65" charset="-120"/>
              <a:ea typeface="標楷體" pitchFamily="65" charset="-120"/>
              <a:cs typeface="華康魏碑體"/>
            </a:endParaRPr>
          </a:p>
        </p:txBody>
      </p:sp>
      <p:sp>
        <p:nvSpPr>
          <p:cNvPr id="364548"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F8405D45-FA6C-499F-807A-0B5D2E0E1191}" type="slidenum">
              <a:rPr kumimoji="0" lang="en-US" altLang="zh-TW" sz="1200">
                <a:latin typeface="Baskerville Old Face"/>
              </a:rPr>
              <a:pPr algn="r">
                <a:buClr>
                  <a:srgbClr val="0000FF"/>
                </a:buClr>
              </a:pPr>
              <a:t>55</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肆、底價訂定錯誤態樣</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lvl="1" algn="just">
              <a:buFont typeface="Wingdings" pitchFamily="2" charset="2"/>
              <a:buChar char="Ø"/>
              <a:defRPr/>
            </a:pPr>
            <a:r>
              <a:rPr lang="zh-TW" altLang="en-US" sz="3200" dirty="0" smtClean="0">
                <a:solidFill>
                  <a:srgbClr val="731CB4"/>
                </a:solidFill>
                <a:latin typeface="標楷體" pitchFamily="65" charset="-120"/>
                <a:ea typeface="標楷體" pitchFamily="65" charset="-120"/>
              </a:rPr>
              <a:t>標價偏低</a:t>
            </a:r>
            <a:r>
              <a:rPr lang="zh-TW" altLang="en-US" sz="3200" dirty="0" smtClean="0">
                <a:latin typeface="標楷體" pitchFamily="65" charset="-120"/>
                <a:ea typeface="標楷體" pitchFamily="65" charset="-120"/>
              </a:rPr>
              <a:t>，未經分析逕行決標，或未通知廠商說明即逕通知繳納差額保證金，或未繳納差額保證金前即決標而於決標後通知繳納差額保證金。</a:t>
            </a:r>
            <a:endParaRPr lang="en-US" altLang="zh-TW" sz="3200" spc="-100" dirty="0" smtClean="0">
              <a:solidFill>
                <a:srgbClr val="0000FF"/>
              </a:solidFill>
              <a:latin typeface="標楷體" pitchFamily="65" charset="-120"/>
              <a:ea typeface="標楷體" pitchFamily="65" charset="-120"/>
            </a:endParaRPr>
          </a:p>
          <a:p>
            <a:pPr lvl="1" algn="just">
              <a:buFont typeface="Wingdings" pitchFamily="2" charset="2"/>
              <a:buChar char="Ø"/>
              <a:defRPr/>
            </a:pPr>
            <a:r>
              <a:rPr lang="zh-TW" altLang="en-US" sz="3200" dirty="0" smtClean="0">
                <a:solidFill>
                  <a:srgbClr val="731CB4"/>
                </a:solidFill>
                <a:latin typeface="標楷體" pitchFamily="65" charset="-120"/>
                <a:ea typeface="標楷體" pitchFamily="65" charset="-120"/>
              </a:rPr>
              <a:t>決定最有利標後再洽廠商減價。</a:t>
            </a:r>
            <a:endParaRPr lang="en-US" altLang="zh-TW" sz="3200" dirty="0" smtClean="0">
              <a:solidFill>
                <a:srgbClr val="731CB4"/>
              </a:solidFill>
              <a:latin typeface="標楷體" pitchFamily="65" charset="-120"/>
              <a:ea typeface="標楷體" pitchFamily="65" charset="-120"/>
            </a:endParaRPr>
          </a:p>
          <a:p>
            <a:pPr lvl="1" algn="just">
              <a:buFont typeface="Wingdings" pitchFamily="2" charset="2"/>
              <a:buChar char="Ø"/>
              <a:defRPr/>
            </a:pPr>
            <a:r>
              <a:rPr lang="zh-TW" altLang="en-US" sz="3200" dirty="0" smtClean="0">
                <a:latin typeface="標楷體" pitchFamily="65" charset="-120"/>
                <a:ea typeface="標楷體" pitchFamily="65" charset="-120"/>
              </a:rPr>
              <a:t>未更改招標文件內容而重行訂定之底價，除有</a:t>
            </a:r>
            <a:r>
              <a:rPr lang="zh-TW" altLang="en-US" sz="3200" dirty="0" smtClean="0">
                <a:solidFill>
                  <a:srgbClr val="731CB4"/>
                </a:solidFill>
                <a:latin typeface="標楷體" pitchFamily="65" charset="-120"/>
                <a:ea typeface="標楷體" pitchFamily="65" charset="-120"/>
              </a:rPr>
              <a:t>正當理由</a:t>
            </a:r>
            <a:r>
              <a:rPr lang="zh-TW" altLang="en-US" sz="3200" dirty="0" smtClean="0">
                <a:latin typeface="標楷體" pitchFamily="65" charset="-120"/>
                <a:ea typeface="標楷體" pitchFamily="65" charset="-120"/>
              </a:rPr>
              <a:t>外（例如匯率大幅波動影響底價之訂定），較廢標前合格廠商之最低標價為高。 </a:t>
            </a:r>
            <a:endParaRPr lang="en-US" altLang="zh-TW" sz="3200" dirty="0" smtClean="0">
              <a:solidFill>
                <a:srgbClr val="731CB4"/>
              </a:solidFill>
              <a:latin typeface="標楷體" pitchFamily="65" charset="-120"/>
              <a:ea typeface="標楷體" pitchFamily="65" charset="-120"/>
            </a:endParaRPr>
          </a:p>
          <a:p>
            <a:pPr lvl="1" algn="just">
              <a:buFont typeface="Wingdings" pitchFamily="2" charset="2"/>
              <a:buChar char="Ø"/>
              <a:defRPr/>
            </a:pPr>
            <a:endParaRPr lang="en-US" altLang="zh-TW" sz="3000" spc="-100" dirty="0" smtClean="0">
              <a:solidFill>
                <a:srgbClr val="731CB4"/>
              </a:solidFill>
              <a:latin typeface="標楷體" pitchFamily="65" charset="-120"/>
              <a:ea typeface="標楷體" pitchFamily="65" charset="-120"/>
            </a:endParaRPr>
          </a:p>
          <a:p>
            <a:pPr marL="982663" lvl="1" indent="-174625" algn="just">
              <a:buNone/>
              <a:defRPr/>
            </a:pPr>
            <a:endParaRPr lang="zh-TW" altLang="en-US" sz="3000" dirty="0" smtClean="0">
              <a:latin typeface="標楷體" pitchFamily="65" charset="-120"/>
              <a:ea typeface="標楷體" pitchFamily="65" charset="-120"/>
            </a:endParaRPr>
          </a:p>
          <a:p>
            <a:pPr marL="900113" lvl="1" indent="-900113" algn="just">
              <a:buFont typeface="Wingdings" pitchFamily="2" charset="2"/>
              <a:buNone/>
            </a:pPr>
            <a:r>
              <a:rPr lang="en-US" altLang="zh-TW" sz="3000" dirty="0" smtClean="0">
                <a:latin typeface="標楷體" pitchFamily="65" charset="-120"/>
                <a:ea typeface="標楷體" pitchFamily="65" charset="-120"/>
                <a:cs typeface="華康魏碑體"/>
              </a:rPr>
              <a:t>    </a:t>
            </a:r>
            <a:endParaRPr lang="en-US" altLang="zh-TW" dirty="0" smtClean="0">
              <a:latin typeface="標楷體" pitchFamily="65" charset="-120"/>
              <a:ea typeface="標楷體" pitchFamily="65" charset="-120"/>
              <a:cs typeface="華康魏碑體"/>
            </a:endParaRPr>
          </a:p>
        </p:txBody>
      </p:sp>
      <p:sp>
        <p:nvSpPr>
          <p:cNvPr id="364548"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F8405D45-FA6C-499F-807A-0B5D2E0E1191}" type="slidenum">
              <a:rPr kumimoji="0" lang="en-US" altLang="zh-TW" sz="1200">
                <a:latin typeface="Baskerville Old Face"/>
              </a:rPr>
              <a:pPr algn="r">
                <a:buClr>
                  <a:srgbClr val="0000FF"/>
                </a:buClr>
              </a:pPr>
              <a:t>56</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標題 1"/>
          <p:cNvSpPr>
            <a:spLocks noGrp="1"/>
          </p:cNvSpPr>
          <p:nvPr>
            <p:ph type="title" idx="4294967295"/>
          </p:nvPr>
        </p:nvSpPr>
        <p:spPr>
          <a:noFill/>
        </p:spPr>
        <p:txBody>
          <a:bodyPr/>
          <a:lstStyle/>
          <a:p>
            <a:r>
              <a:rPr kumimoji="0" lang="zh-TW" altLang="en-US" sz="4400" b="1" dirty="0" smtClean="0">
                <a:effectLst/>
                <a:latin typeface="標楷體" pitchFamily="65" charset="-120"/>
                <a:ea typeface="標楷體" pitchFamily="65" charset="-120"/>
              </a:rPr>
              <a:t>肆、底價訂定錯誤態樣</a:t>
            </a:r>
            <a:endParaRPr kumimoji="0" lang="zh-TW" altLang="en-US" sz="42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lvl="1" algn="just">
              <a:buFont typeface="Wingdings" pitchFamily="2" charset="2"/>
              <a:buChar char="Ø"/>
              <a:defRPr/>
            </a:pPr>
            <a:r>
              <a:rPr lang="zh-TW" altLang="en-US" sz="3200" dirty="0" smtClean="0">
                <a:solidFill>
                  <a:srgbClr val="731CB4"/>
                </a:solidFill>
                <a:latin typeface="標楷體" pitchFamily="65" charset="-120"/>
                <a:ea typeface="標楷體" pitchFamily="65" charset="-120"/>
              </a:rPr>
              <a:t>機關核定底價逾預算金額</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lvl="1" algn="just">
              <a:buFont typeface="Wingdings" pitchFamily="2" charset="2"/>
              <a:buChar char="Ø"/>
              <a:defRPr/>
            </a:pPr>
            <a:endParaRPr lang="en-US" altLang="zh-TW" sz="3200" spc="-100" dirty="0" smtClean="0">
              <a:solidFill>
                <a:srgbClr val="0000FF"/>
              </a:solidFill>
              <a:latin typeface="標楷體" pitchFamily="65" charset="-120"/>
              <a:ea typeface="標楷體" pitchFamily="65" charset="-120"/>
            </a:endParaRPr>
          </a:p>
          <a:p>
            <a:pPr lvl="1" algn="just">
              <a:buFont typeface="Wingdings" pitchFamily="2" charset="2"/>
              <a:buChar char="Ø"/>
              <a:defRPr/>
            </a:pPr>
            <a:r>
              <a:rPr lang="zh-TW" altLang="en-US" sz="3200" dirty="0" smtClean="0">
                <a:solidFill>
                  <a:srgbClr val="731CB4"/>
                </a:solidFill>
                <a:latin typeface="標楷體" pitchFamily="65" charset="-120"/>
                <a:ea typeface="標楷體" pitchFamily="65" charset="-120"/>
              </a:rPr>
              <a:t>底價訂定未逐項編列。</a:t>
            </a:r>
            <a:endParaRPr lang="en-US" altLang="zh-TW" sz="3200" dirty="0" smtClean="0">
              <a:solidFill>
                <a:srgbClr val="731CB4"/>
              </a:solidFill>
              <a:latin typeface="標楷體" pitchFamily="65" charset="-120"/>
              <a:ea typeface="標楷體" pitchFamily="65" charset="-120"/>
            </a:endParaRPr>
          </a:p>
          <a:p>
            <a:pPr lvl="1" algn="just">
              <a:buFont typeface="Wingdings" pitchFamily="2" charset="2"/>
              <a:buChar char="Ø"/>
              <a:defRPr/>
            </a:pPr>
            <a:endParaRPr lang="en-US" altLang="zh-TW" sz="3200" dirty="0" smtClean="0">
              <a:solidFill>
                <a:srgbClr val="731CB4"/>
              </a:solidFill>
              <a:latin typeface="標楷體" pitchFamily="65" charset="-120"/>
              <a:ea typeface="標楷體" pitchFamily="65" charset="-120"/>
            </a:endParaRPr>
          </a:p>
          <a:p>
            <a:pPr lvl="1" algn="just">
              <a:buFont typeface="Wingdings" pitchFamily="2" charset="2"/>
              <a:buChar char="Ø"/>
              <a:defRPr/>
            </a:pPr>
            <a:r>
              <a:rPr lang="zh-TW" altLang="en-US" sz="3200" dirty="0" smtClean="0">
                <a:solidFill>
                  <a:srgbClr val="731CB4"/>
                </a:solidFill>
                <a:latin typeface="標楷體" pitchFamily="65" charset="-120"/>
                <a:ea typeface="標楷體" pitchFamily="65" charset="-120"/>
              </a:rPr>
              <a:t>招標文件載明部分項目費用固定，機關未針對非固定部分訂定底價。</a:t>
            </a:r>
            <a:endParaRPr lang="en-US" altLang="zh-TW" sz="3200" dirty="0" smtClean="0">
              <a:solidFill>
                <a:srgbClr val="731CB4"/>
              </a:solidFill>
              <a:latin typeface="標楷體" pitchFamily="65" charset="-120"/>
              <a:ea typeface="標楷體" pitchFamily="65" charset="-120"/>
            </a:endParaRPr>
          </a:p>
          <a:p>
            <a:pPr lvl="1" algn="just">
              <a:buFont typeface="Wingdings" pitchFamily="2" charset="2"/>
              <a:buChar char="Ø"/>
              <a:defRPr/>
            </a:pPr>
            <a:endParaRPr lang="en-US" altLang="zh-TW" sz="3000" spc="-100" dirty="0" smtClean="0">
              <a:solidFill>
                <a:srgbClr val="731CB4"/>
              </a:solidFill>
              <a:latin typeface="標楷體" pitchFamily="65" charset="-120"/>
              <a:ea typeface="標楷體" pitchFamily="65" charset="-120"/>
            </a:endParaRPr>
          </a:p>
          <a:p>
            <a:pPr marL="982663" lvl="1" indent="-174625" algn="just">
              <a:buNone/>
              <a:defRPr/>
            </a:pPr>
            <a:endParaRPr lang="zh-TW" altLang="en-US" sz="3000" dirty="0" smtClean="0">
              <a:latin typeface="標楷體" pitchFamily="65" charset="-120"/>
              <a:ea typeface="標楷體" pitchFamily="65" charset="-120"/>
            </a:endParaRPr>
          </a:p>
          <a:p>
            <a:pPr marL="900113" lvl="1" indent="-900113" algn="just">
              <a:buFont typeface="Wingdings" pitchFamily="2" charset="2"/>
              <a:buNone/>
            </a:pPr>
            <a:r>
              <a:rPr lang="en-US" altLang="zh-TW" sz="3000" dirty="0" smtClean="0">
                <a:latin typeface="標楷體" pitchFamily="65" charset="-120"/>
                <a:ea typeface="標楷體" pitchFamily="65" charset="-120"/>
                <a:cs typeface="華康魏碑體"/>
              </a:rPr>
              <a:t>    </a:t>
            </a:r>
            <a:endParaRPr lang="en-US" altLang="zh-TW" dirty="0" smtClean="0">
              <a:latin typeface="標楷體" pitchFamily="65" charset="-120"/>
              <a:ea typeface="標楷體" pitchFamily="65" charset="-120"/>
              <a:cs typeface="華康魏碑體"/>
            </a:endParaRPr>
          </a:p>
        </p:txBody>
      </p:sp>
      <p:sp>
        <p:nvSpPr>
          <p:cNvPr id="364548"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F8405D45-FA6C-499F-807A-0B5D2E0E1191}" type="slidenum">
              <a:rPr kumimoji="0" lang="en-US" altLang="zh-TW" sz="1200">
                <a:latin typeface="Baskerville Old Face"/>
              </a:rPr>
              <a:pPr algn="r">
                <a:buClr>
                  <a:srgbClr val="0000FF"/>
                </a:buClr>
              </a:pPr>
              <a:t>57</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b="1" dirty="0" smtClean="0">
                <a:effectLst/>
                <a:latin typeface="標楷體" pitchFamily="65" charset="-120"/>
                <a:ea typeface="標楷體" pitchFamily="65" charset="-120"/>
              </a:rPr>
              <a:t>伍、案例</a:t>
            </a:r>
            <a:endParaRPr lang="zh-TW" altLang="en-US" dirty="0"/>
          </a:p>
        </p:txBody>
      </p:sp>
      <p:sp>
        <p:nvSpPr>
          <p:cNvPr id="319490" name="投影片編號版面配置區 3"/>
          <p:cNvSpPr>
            <a:spLocks noGrp="1"/>
          </p:cNvSpPr>
          <p:nvPr>
            <p:ph type="sldNum" sz="quarter" idx="10"/>
          </p:nvPr>
        </p:nvSpPr>
        <p:spPr>
          <a:noFill/>
        </p:spPr>
        <p:txBody>
          <a:bodyPr/>
          <a:lstStyle/>
          <a:p>
            <a:fld id="{71102AE8-1E8E-44E7-99E8-B8F9C64673ED}" type="slidenum">
              <a:rPr lang="en-US" altLang="zh-TW" smtClean="0">
                <a:latin typeface="Baskerville Old Face"/>
                <a:ea typeface="新細明體" charset="-120"/>
              </a:rPr>
              <a:pPr/>
              <a:t>58</a:t>
            </a:fld>
            <a:endParaRPr lang="en-US" altLang="zh-TW" smtClean="0">
              <a:latin typeface="Baskerville Old Face"/>
              <a:ea typeface="新細明體" charset="-120"/>
            </a:endParaRPr>
          </a:p>
        </p:txBody>
      </p:sp>
      <p:pic>
        <p:nvPicPr>
          <p:cNvPr id="1026" name="Picture 2"/>
          <p:cNvPicPr>
            <a:picLocks noGrp="1" noChangeAspect="1" noChangeArrowheads="1"/>
          </p:cNvPicPr>
          <p:nvPr>
            <p:ph idx="1"/>
          </p:nvPr>
        </p:nvPicPr>
        <p:blipFill>
          <a:blip r:embed="rId3" cstate="print">
            <a:lum bright="-20000" contrast="40000"/>
          </a:blip>
          <a:srcRect/>
          <a:stretch>
            <a:fillRect/>
          </a:stretch>
        </p:blipFill>
        <p:spPr>
          <a:xfrm>
            <a:off x="1436688" y="3111500"/>
            <a:ext cx="6424612" cy="3324225"/>
          </a:xfrm>
          <a:ln w="38100" cap="sq">
            <a:solidFill>
              <a:srgbClr val="000000"/>
            </a:solidFill>
            <a:miter lim="800000"/>
          </a:ln>
          <a:effectLst>
            <a:outerShdw blurRad="50800" dist="38100" dir="2700000" algn="tl" rotWithShape="0">
              <a:srgbClr val="000000">
                <a:alpha val="43000"/>
              </a:srgbClr>
            </a:outerShdw>
          </a:effectLst>
        </p:spPr>
      </p:pic>
      <p:sp>
        <p:nvSpPr>
          <p:cNvPr id="6" name="文字方塊 5"/>
          <p:cNvSpPr txBox="1"/>
          <p:nvPr/>
        </p:nvSpPr>
        <p:spPr>
          <a:xfrm>
            <a:off x="676275" y="1081088"/>
            <a:ext cx="7826375" cy="2338387"/>
          </a:xfrm>
          <a:prstGeom prst="rect">
            <a:avLst/>
          </a:prstGeom>
          <a:noFill/>
        </p:spPr>
        <p:txBody>
          <a:bodyPr>
            <a:spAutoFit/>
          </a:bodyPr>
          <a:lstStyle/>
          <a:p>
            <a:pPr marL="1081088" indent="-1081088" algn="just">
              <a:defRPr/>
            </a:pPr>
            <a:r>
              <a:rPr lang="zh-TW" altLang="en-US" sz="2800" b="1" dirty="0" smtClean="0">
                <a:solidFill>
                  <a:srgbClr val="FF0000"/>
                </a:solidFill>
                <a:latin typeface="標楷體" pitchFamily="65" charset="-120"/>
                <a:ea typeface="標楷體" pitchFamily="65" charset="-120"/>
              </a:rPr>
              <a:t>案例</a:t>
            </a:r>
            <a:r>
              <a:rPr lang="en-US" altLang="zh-TW" sz="2800" b="1" dirty="0" smtClean="0">
                <a:solidFill>
                  <a:srgbClr val="FF0000"/>
                </a:solidFill>
                <a:latin typeface="標楷體" pitchFamily="65" charset="-120"/>
                <a:ea typeface="標楷體" pitchFamily="65" charset="-120"/>
              </a:rPr>
              <a:t>A</a:t>
            </a:r>
            <a:r>
              <a:rPr lang="zh-TW" altLang="en-US" sz="2800" b="1" dirty="0" smtClean="0">
                <a:solidFill>
                  <a:srgbClr val="FF0000"/>
                </a:solidFill>
                <a:latin typeface="標楷體" pitchFamily="65" charset="-120"/>
                <a:ea typeface="標楷體" pitchFamily="65" charset="-120"/>
              </a:rPr>
              <a:t>：</a:t>
            </a:r>
            <a:r>
              <a:rPr lang="zh-TW" altLang="zh-TW" sz="2400" b="1" dirty="0">
                <a:solidFill>
                  <a:srgbClr val="000066"/>
                </a:solidFill>
                <a:latin typeface="標楷體" pitchFamily="65" charset="-120"/>
                <a:ea typeface="標楷體" pitchFamily="65" charset="-120"/>
              </a:rPr>
              <a:t>某縣衛生局辦理「</a:t>
            </a:r>
            <a:r>
              <a:rPr lang="en-US" altLang="zh-TW" sz="2400" b="1" dirty="0">
                <a:solidFill>
                  <a:srgbClr val="000066"/>
                </a:solidFill>
                <a:latin typeface="標楷體" pitchFamily="65" charset="-120"/>
                <a:ea typeface="標楷體" pitchFamily="65" charset="-120"/>
              </a:rPr>
              <a:t>106</a:t>
            </a:r>
            <a:r>
              <a:rPr lang="zh-TW" altLang="zh-TW" sz="2400" b="1" dirty="0">
                <a:solidFill>
                  <a:srgbClr val="000066"/>
                </a:solidFill>
                <a:latin typeface="標楷體" pitchFamily="65" charset="-120"/>
                <a:ea typeface="標楷體" pitchFamily="65" charset="-120"/>
              </a:rPr>
              <a:t>年度○○社區整合式健康篩檢委外檢驗案」，辦理血液常規檢查＋腫瘤標記計</a:t>
            </a:r>
            <a:r>
              <a:rPr lang="en-US" altLang="zh-TW" sz="2400" b="1" dirty="0">
                <a:solidFill>
                  <a:srgbClr val="000066"/>
                </a:solidFill>
                <a:latin typeface="標楷體" pitchFamily="65" charset="-120"/>
                <a:ea typeface="標楷體" pitchFamily="65" charset="-120"/>
              </a:rPr>
              <a:t>18</a:t>
            </a:r>
            <a:r>
              <a:rPr lang="zh-TW" altLang="zh-TW" sz="2400" b="1" dirty="0">
                <a:solidFill>
                  <a:srgbClr val="000066"/>
                </a:solidFill>
                <a:latin typeface="標楷體" pitchFamily="65" charset="-120"/>
                <a:ea typeface="標楷體" pitchFamily="65" charset="-120"/>
              </a:rPr>
              <a:t>項（人數</a:t>
            </a:r>
            <a:r>
              <a:rPr lang="en-US" altLang="zh-TW" sz="2400" b="1" dirty="0">
                <a:solidFill>
                  <a:srgbClr val="000066"/>
                </a:solidFill>
                <a:latin typeface="標楷體" pitchFamily="65" charset="-120"/>
                <a:ea typeface="標楷體" pitchFamily="65" charset="-120"/>
              </a:rPr>
              <a:t>3000</a:t>
            </a:r>
            <a:r>
              <a:rPr lang="zh-TW" altLang="zh-TW" sz="2400" b="1" dirty="0">
                <a:solidFill>
                  <a:srgbClr val="000066"/>
                </a:solidFill>
                <a:latin typeface="標楷體" pitchFamily="65" charset="-120"/>
                <a:ea typeface="標楷體" pitchFamily="65" charset="-120"/>
              </a:rPr>
              <a:t>人）、尿液常規檢查</a:t>
            </a:r>
            <a:r>
              <a:rPr lang="en-US" altLang="zh-TW" sz="2400" b="1" dirty="0">
                <a:solidFill>
                  <a:srgbClr val="000066"/>
                </a:solidFill>
                <a:latin typeface="標楷體" pitchFamily="65" charset="-120"/>
                <a:ea typeface="標楷體" pitchFamily="65" charset="-120"/>
              </a:rPr>
              <a:t>10</a:t>
            </a:r>
            <a:r>
              <a:rPr lang="zh-TW" altLang="zh-TW" sz="2400" b="1" dirty="0">
                <a:solidFill>
                  <a:srgbClr val="000066"/>
                </a:solidFill>
                <a:latin typeface="標楷體" pitchFamily="65" charset="-120"/>
                <a:ea typeface="標楷體" pitchFamily="65" charset="-120"/>
              </a:rPr>
              <a:t>項（人數</a:t>
            </a:r>
            <a:r>
              <a:rPr lang="en-US" altLang="zh-TW" sz="2400" b="1" dirty="0">
                <a:solidFill>
                  <a:srgbClr val="000066"/>
                </a:solidFill>
                <a:latin typeface="標楷體" pitchFamily="65" charset="-120"/>
                <a:ea typeface="標楷體" pitchFamily="65" charset="-120"/>
              </a:rPr>
              <a:t>2900</a:t>
            </a:r>
            <a:r>
              <a:rPr lang="zh-TW" altLang="zh-TW" sz="2400" b="1" dirty="0">
                <a:solidFill>
                  <a:srgbClr val="000066"/>
                </a:solidFill>
                <a:latin typeface="標楷體" pitchFamily="65" charset="-120"/>
                <a:ea typeface="標楷體" pitchFamily="65" charset="-120"/>
              </a:rPr>
              <a:t>人）、大腸癌篩檢</a:t>
            </a:r>
            <a:r>
              <a:rPr lang="en-US" altLang="zh-TW" sz="2400" b="1" dirty="0">
                <a:solidFill>
                  <a:srgbClr val="000066"/>
                </a:solidFill>
                <a:latin typeface="標楷體" pitchFamily="65" charset="-120"/>
                <a:ea typeface="標楷體" pitchFamily="65" charset="-120"/>
              </a:rPr>
              <a:t>1</a:t>
            </a:r>
            <a:r>
              <a:rPr lang="zh-TW" altLang="zh-TW" sz="2400" b="1" dirty="0">
                <a:solidFill>
                  <a:srgbClr val="000066"/>
                </a:solidFill>
                <a:latin typeface="標楷體" pitchFamily="65" charset="-120"/>
                <a:ea typeface="標楷體" pitchFamily="65" charset="-120"/>
              </a:rPr>
              <a:t>項（人數</a:t>
            </a:r>
            <a:r>
              <a:rPr lang="en-US" altLang="zh-TW" sz="2400" b="1" dirty="0">
                <a:solidFill>
                  <a:srgbClr val="000066"/>
                </a:solidFill>
                <a:latin typeface="標楷體" pitchFamily="65" charset="-120"/>
                <a:ea typeface="標楷體" pitchFamily="65" charset="-120"/>
              </a:rPr>
              <a:t>2900</a:t>
            </a:r>
            <a:r>
              <a:rPr lang="zh-TW" altLang="zh-TW" sz="2400" b="1" dirty="0">
                <a:solidFill>
                  <a:srgbClr val="000066"/>
                </a:solidFill>
                <a:latin typeface="標楷體" pitchFamily="65" charset="-120"/>
                <a:ea typeface="標楷體" pitchFamily="65" charset="-120"/>
              </a:rPr>
              <a:t>人）、肝炎檢查</a:t>
            </a:r>
            <a:r>
              <a:rPr lang="en-US" altLang="zh-TW" sz="2400" b="1" dirty="0">
                <a:solidFill>
                  <a:srgbClr val="000066"/>
                </a:solidFill>
                <a:latin typeface="標楷體" pitchFamily="65" charset="-120"/>
                <a:ea typeface="標楷體" pitchFamily="65" charset="-120"/>
              </a:rPr>
              <a:t>2</a:t>
            </a:r>
            <a:r>
              <a:rPr lang="zh-TW" altLang="zh-TW" sz="2400" b="1" dirty="0">
                <a:solidFill>
                  <a:srgbClr val="000066"/>
                </a:solidFill>
                <a:latin typeface="標楷體" pitchFamily="65" charset="-120"/>
                <a:ea typeface="標楷體" pitchFamily="65" charset="-120"/>
              </a:rPr>
              <a:t>項（人數</a:t>
            </a:r>
            <a:r>
              <a:rPr lang="en-US" altLang="zh-TW" sz="2400" b="1" dirty="0">
                <a:solidFill>
                  <a:srgbClr val="000066"/>
                </a:solidFill>
                <a:latin typeface="標楷體" pitchFamily="65" charset="-120"/>
                <a:ea typeface="標楷體" pitchFamily="65" charset="-120"/>
              </a:rPr>
              <a:t>380</a:t>
            </a:r>
            <a:r>
              <a:rPr lang="zh-TW" altLang="zh-TW" sz="2400" b="1" dirty="0">
                <a:solidFill>
                  <a:srgbClr val="000066"/>
                </a:solidFill>
                <a:latin typeface="標楷體" pitchFamily="65" charset="-120"/>
                <a:ea typeface="標楷體" pitchFamily="65" charset="-120"/>
              </a:rPr>
              <a:t>人）</a:t>
            </a:r>
            <a:r>
              <a:rPr lang="zh-TW" altLang="en-US" sz="2400" b="1" dirty="0">
                <a:solidFill>
                  <a:srgbClr val="000066"/>
                </a:solidFill>
                <a:latin typeface="標楷體" pitchFamily="65" charset="-120"/>
                <a:ea typeface="標楷體" pitchFamily="65" charset="-120"/>
              </a:rPr>
              <a:t>，底價核定每人</a:t>
            </a:r>
            <a:r>
              <a:rPr lang="en-US" altLang="zh-TW" sz="2400" b="1" dirty="0">
                <a:solidFill>
                  <a:srgbClr val="000066"/>
                </a:solidFill>
                <a:latin typeface="標楷體" pitchFamily="65" charset="-120"/>
                <a:ea typeface="標楷體" pitchFamily="65" charset="-120"/>
              </a:rPr>
              <a:t>350</a:t>
            </a:r>
            <a:r>
              <a:rPr lang="zh-TW" altLang="en-US" sz="2400" b="1" dirty="0">
                <a:solidFill>
                  <a:srgbClr val="000066"/>
                </a:solidFill>
                <a:latin typeface="標楷體" pitchFamily="65" charset="-120"/>
                <a:ea typeface="標楷體" pitchFamily="65" charset="-120"/>
              </a:rPr>
              <a:t>元。</a:t>
            </a:r>
            <a:endParaRPr lang="zh-TW" altLang="zh-TW" sz="2400" b="1" dirty="0">
              <a:solidFill>
                <a:srgbClr val="000066"/>
              </a:solidFill>
              <a:latin typeface="標楷體" pitchFamily="65" charset="-120"/>
              <a:ea typeface="標楷體" pitchFamily="65" charset="-120"/>
            </a:endParaRPr>
          </a:p>
          <a:p>
            <a:pPr>
              <a:defRPr/>
            </a:pPr>
            <a:endParaRPr lang="zh-TW" altLang="en-US" dirty="0">
              <a:ea typeface="新細明體" pitchFamily="18"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a:buFont typeface="Wingdings" pitchFamily="2" charset="2"/>
              <a:buNone/>
              <a:defRPr/>
            </a:pPr>
            <a:r>
              <a:rPr lang="zh-TW" altLang="en-US" sz="3600" dirty="0" smtClean="0">
                <a:latin typeface="標楷體" pitchFamily="65" charset="-120"/>
                <a:ea typeface="標楷體" pitchFamily="65" charset="-120"/>
                <a:cs typeface="華康魏碑體"/>
              </a:rPr>
              <a:t>一、採購法決標原則</a:t>
            </a:r>
            <a:endParaRPr lang="en-US" altLang="zh-TW" sz="3600" dirty="0" smtClean="0">
              <a:latin typeface="標楷體" pitchFamily="65" charset="-120"/>
              <a:ea typeface="標楷體" pitchFamily="65" charset="-120"/>
              <a:cs typeface="華康魏碑體"/>
            </a:endParaRPr>
          </a:p>
          <a:p>
            <a:pPr lvl="1">
              <a:buFont typeface="Wingdings" pitchFamily="2" charset="2"/>
              <a:buChar char="Ø"/>
              <a:defRPr/>
            </a:pPr>
            <a:r>
              <a:rPr lang="zh-TW" altLang="en-US" sz="3200" dirty="0" smtClean="0">
                <a:solidFill>
                  <a:srgbClr val="0000FF"/>
                </a:solidFill>
                <a:latin typeface="標楷體" pitchFamily="65" charset="-120"/>
                <a:ea typeface="標楷體" pitchFamily="65" charset="-120"/>
                <a:cs typeface="華康魏碑體"/>
              </a:rPr>
              <a:t>最有利標決標</a:t>
            </a:r>
          </a:p>
          <a:p>
            <a:pPr marL="1077913" lvl="1" indent="-455613" algn="just">
              <a:buFontTx/>
              <a:buNone/>
              <a:defRPr/>
            </a:pPr>
            <a:r>
              <a:rPr lang="zh-TW" altLang="en-US" sz="32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latin typeface="標楷體" pitchFamily="65" charset="-120"/>
                <a:ea typeface="標楷體" pitchFamily="65" charset="-120"/>
                <a:cs typeface="華康魏碑體"/>
              </a:rPr>
              <a:t>以合於招標文件規定之最有利標為得標廠商。 </a:t>
            </a:r>
          </a:p>
          <a:p>
            <a:pPr lvl="1" algn="just">
              <a:buFontTx/>
              <a:buNone/>
              <a:defRPr/>
            </a:pPr>
            <a:endParaRPr lang="en-US" altLang="zh-TW" dirty="0" smtClean="0">
              <a:solidFill>
                <a:srgbClr val="0000FF"/>
              </a:solidFill>
              <a:latin typeface="標楷體" pitchFamily="65" charset="-120"/>
              <a:ea typeface="標楷體" pitchFamily="65" charset="-120"/>
              <a:cs typeface="華康魏碑體"/>
            </a:endParaRPr>
          </a:p>
          <a:p>
            <a:pPr lvl="1" algn="just">
              <a:buFontTx/>
              <a:buNone/>
              <a:defRPr/>
            </a:pPr>
            <a:r>
              <a:rPr lang="zh-TW" altLang="en-US" sz="3200" dirty="0" smtClean="0">
                <a:latin typeface="標楷體" pitchFamily="65" charset="-120"/>
                <a:ea typeface="標楷體" pitchFamily="65" charset="-120"/>
                <a:cs typeface="華康魏碑體"/>
              </a:rPr>
              <a:t> </a:t>
            </a:r>
            <a:r>
              <a:rPr lang="zh-TW" altLang="en-US" sz="3200" dirty="0" smtClean="0">
                <a:solidFill>
                  <a:srgbClr val="0000FF"/>
                </a:solidFill>
                <a:latin typeface="標楷體" pitchFamily="65" charset="-120"/>
                <a:ea typeface="標楷體" pitchFamily="65" charset="-120"/>
                <a:cs typeface="華康魏碑體"/>
              </a:rPr>
              <a:t>準用最有利標決標</a:t>
            </a:r>
            <a:r>
              <a:rPr lang="zh-TW" altLang="en-US" sz="3000" dirty="0" smtClean="0">
                <a:latin typeface="標楷體" pitchFamily="65" charset="-120"/>
                <a:ea typeface="標楷體" pitchFamily="65" charset="-120"/>
                <a:cs typeface="華康魏碑體"/>
              </a:rPr>
              <a:t>（</a:t>
            </a:r>
            <a:r>
              <a:rPr lang="en-US" altLang="zh-TW" sz="3000" dirty="0" smtClean="0">
                <a:latin typeface="標楷體" pitchFamily="65" charset="-120"/>
                <a:ea typeface="標楷體" pitchFamily="65" charset="-120"/>
                <a:cs typeface="華康魏碑體"/>
              </a:rPr>
              <a:t>22-1-9</a:t>
            </a:r>
            <a:r>
              <a:rPr lang="zh-TW" altLang="en-US" sz="3000" dirty="0" smtClean="0">
                <a:latin typeface="標楷體" pitchFamily="65" charset="-120"/>
                <a:ea typeface="標楷體" pitchFamily="65" charset="-120"/>
                <a:cs typeface="華康魏碑體"/>
              </a:rPr>
              <a:t>、</a:t>
            </a:r>
            <a:r>
              <a:rPr lang="en-US" altLang="zh-TW" sz="3000" dirty="0" smtClean="0">
                <a:latin typeface="標楷體" pitchFamily="65" charset="-120"/>
                <a:ea typeface="標楷體" pitchFamily="65" charset="-120"/>
                <a:cs typeface="華康魏碑體"/>
              </a:rPr>
              <a:t>10</a:t>
            </a:r>
            <a:r>
              <a:rPr lang="zh-TW" altLang="en-US" sz="3000" dirty="0" smtClean="0">
                <a:latin typeface="標楷體" pitchFamily="65" charset="-120"/>
                <a:ea typeface="標楷體" pitchFamily="65" charset="-120"/>
                <a:cs typeface="華康魏碑體"/>
              </a:rPr>
              <a:t>、</a:t>
            </a:r>
            <a:r>
              <a:rPr lang="en-US" altLang="zh-TW" sz="3000" dirty="0" smtClean="0">
                <a:latin typeface="標楷體" pitchFamily="65" charset="-120"/>
                <a:ea typeface="標楷體" pitchFamily="65" charset="-120"/>
                <a:cs typeface="華康魏碑體"/>
              </a:rPr>
              <a:t>11</a:t>
            </a:r>
            <a:r>
              <a:rPr lang="zh-TW" altLang="en-US" sz="3000" dirty="0" smtClean="0">
                <a:latin typeface="標楷體" pitchFamily="65" charset="-120"/>
                <a:ea typeface="標楷體" pitchFamily="65" charset="-120"/>
                <a:cs typeface="華康魏碑體"/>
              </a:rPr>
              <a:t>）</a:t>
            </a:r>
            <a:endParaRPr lang="en-US" altLang="zh-TW" sz="3000" dirty="0" smtClean="0">
              <a:solidFill>
                <a:srgbClr val="0000FF"/>
              </a:solidFill>
              <a:latin typeface="標楷體" pitchFamily="65" charset="-120"/>
              <a:ea typeface="標楷體" pitchFamily="65" charset="-120"/>
              <a:cs typeface="華康魏碑體"/>
            </a:endParaRPr>
          </a:p>
          <a:p>
            <a:pPr lvl="1" algn="just">
              <a:buFontTx/>
              <a:buNone/>
              <a:tabLst>
                <a:tab pos="808038" algn="l"/>
              </a:tabLst>
              <a:defRPr/>
            </a:pPr>
            <a:r>
              <a:rPr lang="zh-TW" altLang="en-US" sz="32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latin typeface="標楷體" pitchFamily="65" charset="-120"/>
                <a:ea typeface="標楷體" pitchFamily="65" charset="-120"/>
                <a:cs typeface="華康魏碑體"/>
              </a:rPr>
              <a:t>公開評選優勝廠商，</a:t>
            </a:r>
            <a:r>
              <a:rPr lang="zh-TW" altLang="en-US" sz="2900" dirty="0" smtClean="0">
                <a:latin typeface="Baskerville Old Face"/>
                <a:ea typeface="標楷體" pitchFamily="65" charset="-120"/>
                <a:cs typeface="華康魏碑體"/>
              </a:rPr>
              <a:t>洽優勝廠商議價。</a:t>
            </a:r>
            <a:endParaRPr lang="en-US" altLang="zh-TW" sz="2900" dirty="0" smtClean="0">
              <a:latin typeface="標楷體" pitchFamily="65" charset="-120"/>
              <a:ea typeface="標楷體" pitchFamily="65" charset="-120"/>
              <a:cs typeface="華康魏碑體"/>
            </a:endParaRPr>
          </a:p>
          <a:p>
            <a:pPr>
              <a:buFont typeface="Wingdings" pitchFamily="2" charset="2"/>
              <a:buNone/>
              <a:tabLst>
                <a:tab pos="808038" algn="l"/>
              </a:tabLst>
              <a:defRPr/>
            </a:pPr>
            <a:r>
              <a:rPr lang="zh-TW" altLang="en-US" sz="2900" dirty="0" smtClean="0">
                <a:latin typeface="標楷體" pitchFamily="65" charset="-120"/>
                <a:ea typeface="標楷體" pitchFamily="65" charset="-120"/>
                <a:cs typeface="華康魏碑體"/>
              </a:rPr>
              <a:t>　</a:t>
            </a:r>
            <a:endParaRPr lang="en-US" altLang="zh-TW" sz="2900" dirty="0" smtClean="0">
              <a:latin typeface="標楷體" pitchFamily="65" charset="-120"/>
              <a:ea typeface="標楷體" pitchFamily="65" charset="-120"/>
              <a:cs typeface="華康魏碑體"/>
            </a:endParaRPr>
          </a:p>
        </p:txBody>
      </p:sp>
      <p:sp>
        <p:nvSpPr>
          <p:cNvPr id="20483"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CD9A496A-7848-4738-AE23-78F400BD3F5F}" type="slidenum">
              <a:rPr kumimoji="0" lang="en-US" altLang="zh-TW" sz="1200">
                <a:latin typeface="Baskerville Old Face"/>
              </a:rPr>
              <a:pPr algn="r">
                <a:buClr>
                  <a:srgbClr val="0000FF"/>
                </a:buClr>
              </a:pPr>
              <a:t>5</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b="1" dirty="0" smtClean="0">
                <a:effectLst/>
                <a:latin typeface="標楷體" pitchFamily="65" charset="-120"/>
                <a:ea typeface="標楷體" pitchFamily="65" charset="-120"/>
              </a:rPr>
              <a:t>伍、案例</a:t>
            </a:r>
            <a:endParaRPr lang="zh-TW" altLang="en-US" sz="2400" b="1" dirty="0">
              <a:effectLst/>
              <a:latin typeface="標楷體" pitchFamily="65" charset="-120"/>
              <a:ea typeface="標楷體" pitchFamily="65" charset="-120"/>
            </a:endParaRPr>
          </a:p>
        </p:txBody>
      </p:sp>
      <p:sp>
        <p:nvSpPr>
          <p:cNvPr id="3" name="內容版面配置區 2"/>
          <p:cNvSpPr>
            <a:spLocks noGrp="1"/>
          </p:cNvSpPr>
          <p:nvPr>
            <p:ph idx="1"/>
          </p:nvPr>
        </p:nvSpPr>
        <p:spPr>
          <a:xfrm>
            <a:off x="455613" y="1252538"/>
            <a:ext cx="8388350" cy="4846637"/>
          </a:xfrm>
        </p:spPr>
        <p:txBody>
          <a:bodyPr/>
          <a:lstStyle/>
          <a:p>
            <a:pPr>
              <a:buFont typeface="Wingdings" pitchFamily="2" charset="2"/>
              <a:buChar char="u"/>
              <a:defRPr/>
            </a:pPr>
            <a:r>
              <a:rPr lang="zh-TW" altLang="en-US" dirty="0" smtClean="0">
                <a:solidFill>
                  <a:srgbClr val="FF0000"/>
                </a:solidFill>
                <a:latin typeface="標楷體" pitchFamily="65" charset="-120"/>
                <a:ea typeface="標楷體" pitchFamily="65" charset="-120"/>
                <a:cs typeface="華康魏碑體"/>
              </a:rPr>
              <a:t>案例</a:t>
            </a:r>
            <a:r>
              <a:rPr lang="en-US" altLang="zh-TW" dirty="0" smtClean="0">
                <a:solidFill>
                  <a:srgbClr val="FF0000"/>
                </a:solidFill>
                <a:latin typeface="標楷體" pitchFamily="65" charset="-120"/>
                <a:ea typeface="標楷體" pitchFamily="65" charset="-120"/>
                <a:cs typeface="華康魏碑體"/>
              </a:rPr>
              <a:t>B</a:t>
            </a:r>
            <a:r>
              <a:rPr lang="zh-TW" altLang="en-US" dirty="0" smtClean="0">
                <a:latin typeface="標楷體" pitchFamily="65" charset="-120"/>
                <a:ea typeface="標楷體" pitchFamily="65" charset="-120"/>
                <a:cs typeface="華康魏碑體"/>
              </a:rPr>
              <a:t>：</a:t>
            </a:r>
            <a:endParaRPr lang="en-US" altLang="zh-TW" dirty="0" smtClean="0">
              <a:latin typeface="標楷體" pitchFamily="65" charset="-120"/>
              <a:ea typeface="標楷體" pitchFamily="65" charset="-120"/>
              <a:cs typeface="華康魏碑體"/>
            </a:endParaRPr>
          </a:p>
          <a:p>
            <a:pPr marL="1160463" indent="-1160463" algn="just">
              <a:buFont typeface="Wingdings" pitchFamily="2" charset="2"/>
              <a:buNone/>
              <a:defRPr/>
            </a:pPr>
            <a:r>
              <a:rPr lang="zh-TW" altLang="en-US" dirty="0" smtClean="0">
                <a:effectLst/>
                <a:latin typeface="標楷體" pitchFamily="65" charset="-120"/>
                <a:ea typeface="標楷體" pitchFamily="65" charset="-120"/>
                <a:cs typeface="華康魏碑體"/>
              </a:rPr>
              <a:t>  </a:t>
            </a:r>
            <a:r>
              <a:rPr lang="zh-TW" altLang="en-US" sz="2800" dirty="0" smtClean="0">
                <a:effectLst/>
                <a:latin typeface="標楷體" pitchFamily="65" charset="-120"/>
                <a:ea typeface="標楷體" pitchFamily="65" charset="-120"/>
                <a:cs typeface="華康魏碑體"/>
              </a:rPr>
              <a:t>一、某機關辦理採購</a:t>
            </a:r>
            <a:r>
              <a:rPr lang="en-US" altLang="zh-TW" sz="2800" dirty="0" smtClean="0">
                <a:effectLst/>
                <a:latin typeface="標楷體" pitchFamily="65" charset="-120"/>
                <a:ea typeface="標楷體" pitchFamily="65" charset="-120"/>
              </a:rPr>
              <a:t>104</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9</a:t>
            </a:r>
            <a:r>
              <a:rPr lang="zh-TW" altLang="zh-TW" sz="2800" dirty="0" smtClean="0">
                <a:effectLst/>
                <a:latin typeface="標楷體" pitchFamily="65" charset="-120"/>
                <a:ea typeface="標楷體" pitchFamily="65" charset="-120"/>
              </a:rPr>
              <a:t>日，第</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次開標，甲、乙、丙、丁等</a:t>
            </a:r>
            <a:r>
              <a:rPr lang="en-US" altLang="zh-TW" sz="2800" dirty="0" smtClean="0">
                <a:effectLst/>
                <a:latin typeface="標楷體" pitchFamily="65" charset="-120"/>
                <a:ea typeface="標楷體" pitchFamily="65" charset="-120"/>
              </a:rPr>
              <a:t>4</a:t>
            </a:r>
            <a:r>
              <a:rPr lang="zh-TW" altLang="zh-TW" sz="2800" dirty="0" smtClean="0">
                <a:effectLst/>
                <a:latin typeface="標楷體" pitchFamily="65" charset="-120"/>
                <a:ea typeface="標楷體" pitchFamily="65" charset="-120"/>
              </a:rPr>
              <a:t>廠商均為合格投標廠商，紀錄載示「開標結果，甲公司報價最低，惟</a:t>
            </a:r>
            <a:r>
              <a:rPr lang="zh-TW" altLang="zh-TW" sz="2800" dirty="0" smtClean="0">
                <a:solidFill>
                  <a:srgbClr val="0000FF"/>
                </a:solidFill>
                <a:effectLst/>
                <a:latin typeface="標楷體" pitchFamily="65" charset="-120"/>
                <a:ea typeface="標楷體" pitchFamily="65" charset="-120"/>
              </a:rPr>
              <a:t>低</a:t>
            </a:r>
            <a:r>
              <a:rPr lang="zh-TW" altLang="zh-TW" sz="2800" dirty="0" smtClean="0">
                <a:effectLst/>
                <a:latin typeface="標楷體" pitchFamily="65" charset="-120"/>
                <a:ea typeface="標楷體" pitchFamily="65" charset="-120"/>
              </a:rPr>
              <a:t>於核定</a:t>
            </a:r>
            <a:r>
              <a:rPr lang="zh-TW" altLang="zh-TW" sz="2800" dirty="0" smtClean="0">
                <a:solidFill>
                  <a:srgbClr val="0000FF"/>
                </a:solidFill>
                <a:effectLst/>
                <a:latin typeface="標楷體" pitchFamily="65" charset="-120"/>
                <a:ea typeface="標楷體" pitchFamily="65" charset="-120"/>
              </a:rPr>
              <a:t>底價</a:t>
            </a:r>
            <a:r>
              <a:rPr lang="en-US" altLang="zh-TW" sz="2800" dirty="0" smtClean="0">
                <a:solidFill>
                  <a:srgbClr val="0000FF"/>
                </a:solidFill>
                <a:effectLst/>
                <a:latin typeface="標楷體" pitchFamily="65" charset="-120"/>
                <a:ea typeface="標楷體" pitchFamily="65" charset="-120"/>
              </a:rPr>
              <a:t>80</a:t>
            </a:r>
            <a:r>
              <a:rPr lang="zh-TW" altLang="zh-TW" sz="2800" dirty="0" smtClean="0">
                <a:solidFill>
                  <a:srgbClr val="0000FF"/>
                </a:solidFill>
                <a:effectLst/>
                <a:latin typeface="標楷體" pitchFamily="65" charset="-120"/>
                <a:ea typeface="標楷體" pitchFamily="65" charset="-120"/>
              </a:rPr>
              <a:t>％以下</a:t>
            </a:r>
            <a:r>
              <a:rPr lang="zh-TW" altLang="zh-TW" sz="2800" dirty="0" smtClean="0">
                <a:effectLst/>
                <a:latin typeface="標楷體" pitchFamily="65" charset="-120"/>
                <a:ea typeface="標楷體" pitchFamily="65" charset="-120"/>
              </a:rPr>
              <a:t>，依政府採購法第</a:t>
            </a:r>
            <a:r>
              <a:rPr lang="en-US" altLang="zh-TW" sz="2800" dirty="0" smtClean="0">
                <a:effectLst/>
                <a:latin typeface="標楷體" pitchFamily="65" charset="-120"/>
                <a:ea typeface="標楷體" pitchFamily="65" charset="-120"/>
              </a:rPr>
              <a:t>58</a:t>
            </a:r>
            <a:r>
              <a:rPr lang="zh-TW" altLang="zh-TW" sz="2800" dirty="0" smtClean="0">
                <a:effectLst/>
                <a:latin typeface="標楷體" pitchFamily="65" charset="-120"/>
                <a:ea typeface="標楷體" pitchFamily="65" charset="-120"/>
              </a:rPr>
              <a:t>條執行程序，主持人當場宣布『保留決標』，俟廠商提出說明後，再行決定是否決標」</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1160463" indent="-1160463" algn="just">
              <a:buFont typeface="Wingdings" pitchFamily="2" charset="2"/>
              <a:buNone/>
              <a:defRPr/>
            </a:pPr>
            <a:r>
              <a:rPr lang="zh-TW" altLang="en-US" sz="2800" dirty="0" smtClean="0">
                <a:latin typeface="標楷體" pitchFamily="65" charset="-120"/>
                <a:ea typeface="標楷體" pitchFamily="65" charset="-120"/>
              </a:rPr>
              <a:t>　</a:t>
            </a:r>
            <a:r>
              <a:rPr lang="zh-TW" altLang="en-US" sz="2800" dirty="0" smtClean="0">
                <a:effectLst/>
                <a:latin typeface="標楷體" pitchFamily="65" charset="-120"/>
                <a:ea typeface="標楷體" pitchFamily="65" charset="-120"/>
              </a:rPr>
              <a:t>二、</a:t>
            </a:r>
            <a:r>
              <a:rPr lang="en-US" altLang="zh-TW" sz="2800" dirty="0" smtClean="0">
                <a:effectLst/>
                <a:latin typeface="標楷體" pitchFamily="65" charset="-120"/>
                <a:ea typeface="標楷體" pitchFamily="65" charset="-120"/>
              </a:rPr>
              <a:t>104</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11</a:t>
            </a:r>
            <a:r>
              <a:rPr lang="zh-TW" altLang="zh-TW" sz="2800" dirty="0" smtClean="0">
                <a:effectLst/>
                <a:latin typeface="標楷體" pitchFamily="65" charset="-120"/>
                <a:ea typeface="標楷體" pitchFamily="65" charset="-120"/>
              </a:rPr>
              <a:t>日，採購機關去函甲公司，要求於文到</a:t>
            </a:r>
            <a:r>
              <a:rPr lang="en-US" altLang="zh-TW" sz="2800" dirty="0" smtClean="0">
                <a:solidFill>
                  <a:srgbClr val="0000FF"/>
                </a:solidFill>
                <a:effectLst/>
                <a:latin typeface="標楷體" pitchFamily="65" charset="-120"/>
                <a:ea typeface="標楷體" pitchFamily="65" charset="-120"/>
              </a:rPr>
              <a:t>2</a:t>
            </a:r>
            <a:r>
              <a:rPr lang="zh-TW" altLang="zh-TW" sz="2800" dirty="0" smtClean="0">
                <a:solidFill>
                  <a:srgbClr val="0000FF"/>
                </a:solidFill>
                <a:effectLst/>
                <a:latin typeface="標楷體" pitchFamily="65" charset="-120"/>
                <a:ea typeface="標楷體" pitchFamily="65" charset="-120"/>
              </a:rPr>
              <a:t>日</a:t>
            </a:r>
            <a:r>
              <a:rPr lang="zh-TW" altLang="zh-TW" sz="2800" dirty="0" smtClean="0">
                <a:effectLst/>
                <a:latin typeface="標楷體" pitchFamily="65" charset="-120"/>
                <a:ea typeface="標楷體" pitchFamily="65" charset="-120"/>
              </a:rPr>
              <a:t>內提出「（</a:t>
            </a:r>
            <a:r>
              <a:rPr lang="en-US" altLang="zh-TW" sz="2800" dirty="0" smtClean="0">
                <a:effectLst/>
                <a:latin typeface="標楷體" pitchFamily="65" charset="-120"/>
                <a:ea typeface="標楷體" pitchFamily="65" charset="-120"/>
              </a:rPr>
              <a:t>l</a:t>
            </a:r>
            <a:r>
              <a:rPr lang="zh-TW" altLang="zh-TW" sz="2800" dirty="0" smtClean="0">
                <a:effectLst/>
                <a:latin typeface="標楷體" pitchFamily="65" charset="-120"/>
                <a:ea typeface="標楷體" pitchFamily="65" charset="-120"/>
              </a:rPr>
              <a:t>）標價為何偏低（</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）以該標價承作，為何不會有降低品質、不能誠信履約之虞或其他特殊情形」。</a:t>
            </a:r>
            <a:endParaRPr lang="en-US" altLang="zh-TW" sz="2800" dirty="0" smtClean="0">
              <a:effectLst/>
              <a:latin typeface="標楷體" pitchFamily="65" charset="-120"/>
              <a:ea typeface="標楷體" pitchFamily="65" charset="-120"/>
            </a:endParaRPr>
          </a:p>
          <a:p>
            <a:pPr>
              <a:buFont typeface="Wingdings" pitchFamily="2" charset="2"/>
              <a:buNone/>
              <a:defRPr/>
            </a:pPr>
            <a:endParaRPr lang="en-US" altLang="zh-TW" dirty="0" smtClean="0">
              <a:effectLst/>
              <a:latin typeface="標楷體" pitchFamily="65" charset="-120"/>
              <a:ea typeface="標楷體" pitchFamily="65" charset="-120"/>
              <a:cs typeface="華康魏碑體"/>
            </a:endParaRPr>
          </a:p>
        </p:txBody>
      </p:sp>
      <p:sp>
        <p:nvSpPr>
          <p:cNvPr id="327683" name="投影片編號版面配置區 3"/>
          <p:cNvSpPr>
            <a:spLocks noGrp="1"/>
          </p:cNvSpPr>
          <p:nvPr>
            <p:ph type="sldNum" sz="quarter" idx="10"/>
          </p:nvPr>
        </p:nvSpPr>
        <p:spPr>
          <a:noFill/>
        </p:spPr>
        <p:txBody>
          <a:bodyPr/>
          <a:lstStyle/>
          <a:p>
            <a:fld id="{58FE4E41-BFB9-4A6E-AEB9-7ADBE6CB12F7}" type="slidenum">
              <a:rPr lang="en-US" altLang="zh-TW" smtClean="0">
                <a:latin typeface="Baskerville Old Face"/>
                <a:ea typeface="新細明體" charset="-120"/>
              </a:rPr>
              <a:pPr/>
              <a:t>59</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b="1" dirty="0" smtClean="0">
                <a:effectLst/>
                <a:latin typeface="標楷體" pitchFamily="65" charset="-120"/>
                <a:ea typeface="標楷體" pitchFamily="65" charset="-120"/>
              </a:rPr>
              <a:t>伍、案例</a:t>
            </a:r>
            <a:endParaRPr lang="zh-TW" altLang="en-US" sz="2400" b="1" dirty="0">
              <a:latin typeface="標楷體" pitchFamily="65" charset="-120"/>
              <a:ea typeface="標楷體" pitchFamily="65" charset="-120"/>
            </a:endParaRPr>
          </a:p>
        </p:txBody>
      </p:sp>
      <p:sp>
        <p:nvSpPr>
          <p:cNvPr id="3" name="內容版面配置區 2"/>
          <p:cNvSpPr>
            <a:spLocks noGrp="1"/>
          </p:cNvSpPr>
          <p:nvPr>
            <p:ph idx="1"/>
          </p:nvPr>
        </p:nvSpPr>
        <p:spPr>
          <a:xfrm>
            <a:off x="455613" y="1252538"/>
            <a:ext cx="8388350" cy="4846637"/>
          </a:xfrm>
        </p:spPr>
        <p:txBody>
          <a:bodyPr/>
          <a:lstStyle/>
          <a:p>
            <a:pPr marL="1077913" indent="-1077913" algn="just">
              <a:buFont typeface="Wingdings" pitchFamily="2" charset="2"/>
              <a:buNone/>
              <a:defRPr/>
            </a:pPr>
            <a:r>
              <a:rPr lang="zh-TW" altLang="en-US" sz="2800" dirty="0" smtClean="0">
                <a:effectLst/>
                <a:latin typeface="標楷體" pitchFamily="65" charset="-120"/>
                <a:ea typeface="標楷體" pitchFamily="65" charset="-120"/>
              </a:rPr>
              <a:t>　</a:t>
            </a:r>
            <a:r>
              <a:rPr lang="zh-TW" altLang="zh-TW" sz="2800" dirty="0" smtClean="0">
                <a:effectLst/>
                <a:latin typeface="標楷體" pitchFamily="65" charset="-120"/>
                <a:ea typeface="標楷體" pitchFamily="65" charset="-120"/>
              </a:rPr>
              <a:t>三、</a:t>
            </a:r>
            <a:r>
              <a:rPr lang="en-US" altLang="zh-TW" sz="2800" dirty="0" smtClean="0">
                <a:effectLst/>
                <a:latin typeface="標楷體" pitchFamily="65" charset="-120"/>
                <a:ea typeface="標楷體" pitchFamily="65" charset="-120"/>
              </a:rPr>
              <a:t>104</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15</a:t>
            </a:r>
            <a:r>
              <a:rPr lang="zh-TW" altLang="zh-TW" sz="2800" dirty="0" smtClean="0">
                <a:effectLst/>
                <a:latin typeface="標楷體" pitchFamily="65" charset="-120"/>
                <a:ea typeface="標楷體" pitchFamily="65" charset="-120"/>
              </a:rPr>
              <a:t>日，甲公司第</a:t>
            </a:r>
            <a:r>
              <a:rPr lang="en-US" altLang="zh-TW" sz="2800" dirty="0" smtClean="0">
                <a:effectLst/>
                <a:latin typeface="標楷體" pitchFamily="65" charset="-120"/>
                <a:ea typeface="標楷體" pitchFamily="65" charset="-120"/>
              </a:rPr>
              <a:t>1</a:t>
            </a:r>
            <a:r>
              <a:rPr lang="zh-TW" altLang="zh-TW" sz="2800" dirty="0" smtClean="0">
                <a:effectLst/>
                <a:latin typeface="標楷體" pitchFamily="65" charset="-120"/>
                <a:ea typeface="標楷體" pitchFamily="65" charset="-120"/>
              </a:rPr>
              <a:t>次復函說明「係採用某設備商提供之產品（附型錄），完全符合本案規範設備要求（附設備商報價）」、「軟體部分，驗收前會提供原廠授權書與正版光碟；硬體部分供應如規範要求數量」、「設備配置與安裝待圖檔繪製完成，與業主採購人員討論」、「本公司雖低於底價八折投標，在品質與物料供應仍會依招標文件需求供應物料」。 </a:t>
            </a:r>
            <a:endParaRPr lang="en-US" altLang="zh-TW" sz="2800" dirty="0" smtClean="0">
              <a:latin typeface="標楷體" pitchFamily="65" charset="-120"/>
              <a:ea typeface="標楷體" pitchFamily="65" charset="-120"/>
            </a:endParaRPr>
          </a:p>
          <a:p>
            <a:pPr marL="1077913" indent="-1077913" algn="just">
              <a:buFont typeface="Wingdings" pitchFamily="2" charset="2"/>
              <a:buNone/>
              <a:defRPr/>
            </a:pPr>
            <a:r>
              <a:rPr lang="zh-TW" altLang="en-US" sz="2800" dirty="0" smtClean="0">
                <a:latin typeface="標楷體" pitchFamily="65" charset="-120"/>
                <a:ea typeface="標楷體" pitchFamily="65" charset="-120"/>
              </a:rPr>
              <a:t>　</a:t>
            </a:r>
            <a:r>
              <a:rPr lang="zh-TW" altLang="zh-TW" sz="2800" dirty="0" smtClean="0">
                <a:effectLst/>
                <a:latin typeface="標楷體" pitchFamily="65" charset="-120"/>
                <a:ea typeface="標楷體" pitchFamily="65" charset="-120"/>
              </a:rPr>
              <a:t>四、</a:t>
            </a:r>
            <a:r>
              <a:rPr lang="en-US" altLang="zh-TW" sz="2800" dirty="0" smtClean="0">
                <a:effectLst/>
                <a:latin typeface="標楷體" pitchFamily="65" charset="-120"/>
                <a:ea typeface="標楷體" pitchFamily="65" charset="-120"/>
              </a:rPr>
              <a:t>104 </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16</a:t>
            </a:r>
            <a:r>
              <a:rPr lang="zh-TW" altLang="zh-TW" sz="2800" dirty="0" smtClean="0">
                <a:effectLst/>
                <a:latin typeface="標楷體" pitchFamily="65" charset="-120"/>
                <a:ea typeface="標楷體" pitchFamily="65" charset="-120"/>
              </a:rPr>
              <a:t>日，採購機關承辦人員簽奉核示「</a:t>
            </a:r>
            <a:r>
              <a:rPr lang="en-US" altLang="zh-TW" sz="2800" dirty="0" smtClean="0">
                <a:effectLst/>
                <a:latin typeface="標楷體" pitchFamily="65" charset="-120"/>
                <a:ea typeface="標楷體" pitchFamily="65" charset="-120"/>
              </a:rPr>
              <a:t>5 </a:t>
            </a:r>
            <a:r>
              <a:rPr lang="zh-TW" altLang="zh-TW" sz="2800" dirty="0" smtClean="0">
                <a:effectLst/>
                <a:latin typeface="標楷體" pitchFamily="65" charset="-120"/>
                <a:ea typeface="標楷體" pitchFamily="65" charset="-120"/>
              </a:rPr>
              <a:t>個上班日內繳交差額保證金後決標」。</a:t>
            </a:r>
            <a:endParaRPr lang="en-US" altLang="zh-TW" sz="2800" dirty="0" smtClean="0">
              <a:effectLst/>
              <a:latin typeface="標楷體" pitchFamily="65" charset="-120"/>
              <a:ea typeface="標楷體" pitchFamily="65" charset="-120"/>
            </a:endParaRPr>
          </a:p>
          <a:p>
            <a:pPr>
              <a:buFont typeface="Wingdings" pitchFamily="2" charset="2"/>
              <a:buNone/>
              <a:defRPr/>
            </a:pPr>
            <a:endParaRPr lang="en-US" altLang="zh-TW" dirty="0" smtClean="0">
              <a:effectLst/>
              <a:latin typeface="標楷體" pitchFamily="65" charset="-120"/>
              <a:ea typeface="標楷體" pitchFamily="65" charset="-120"/>
              <a:cs typeface="華康魏碑體"/>
            </a:endParaRPr>
          </a:p>
        </p:txBody>
      </p:sp>
      <p:sp>
        <p:nvSpPr>
          <p:cNvPr id="329731" name="投影片編號版面配置區 3"/>
          <p:cNvSpPr>
            <a:spLocks noGrp="1"/>
          </p:cNvSpPr>
          <p:nvPr>
            <p:ph type="sldNum" sz="quarter" idx="10"/>
          </p:nvPr>
        </p:nvSpPr>
        <p:spPr>
          <a:noFill/>
        </p:spPr>
        <p:txBody>
          <a:bodyPr/>
          <a:lstStyle/>
          <a:p>
            <a:fld id="{EB46E8A3-E110-4007-A695-9CD3CAD8154C}" type="slidenum">
              <a:rPr lang="en-US" altLang="zh-TW" smtClean="0">
                <a:latin typeface="Baskerville Old Face"/>
                <a:ea typeface="新細明體" charset="-120"/>
              </a:rPr>
              <a:pPr/>
              <a:t>60</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b="1" dirty="0" smtClean="0">
                <a:effectLst/>
                <a:latin typeface="標楷體" pitchFamily="65" charset="-120"/>
                <a:ea typeface="標楷體" pitchFamily="65" charset="-120"/>
              </a:rPr>
              <a:t>伍、案例</a:t>
            </a:r>
            <a:endParaRPr lang="zh-TW" altLang="en-US" sz="2400" b="1" dirty="0">
              <a:latin typeface="標楷體" pitchFamily="65" charset="-120"/>
              <a:ea typeface="標楷體" pitchFamily="65" charset="-120"/>
            </a:endParaRPr>
          </a:p>
        </p:txBody>
      </p:sp>
      <p:sp>
        <p:nvSpPr>
          <p:cNvPr id="3" name="內容版面配置區 2"/>
          <p:cNvSpPr>
            <a:spLocks noGrp="1"/>
          </p:cNvSpPr>
          <p:nvPr>
            <p:ph idx="1"/>
          </p:nvPr>
        </p:nvSpPr>
        <p:spPr>
          <a:xfrm>
            <a:off x="455613" y="1065213"/>
            <a:ext cx="8388350" cy="5033962"/>
          </a:xfrm>
        </p:spPr>
        <p:txBody>
          <a:bodyPr/>
          <a:lstStyle/>
          <a:p>
            <a:pPr marL="1077913" indent="-1077913" algn="just">
              <a:buFont typeface="Wingdings" pitchFamily="2" charset="2"/>
              <a:buNone/>
              <a:defRPr/>
            </a:pPr>
            <a:r>
              <a:rPr lang="zh-TW" altLang="en-US" sz="2800" dirty="0" smtClean="0">
                <a:effectLst/>
                <a:latin typeface="標楷體" pitchFamily="65" charset="-120"/>
                <a:ea typeface="標楷體" pitchFamily="65" charset="-120"/>
              </a:rPr>
              <a:t>　五</a:t>
            </a:r>
            <a:r>
              <a:rPr lang="zh-TW" altLang="zh-TW" sz="2800" dirty="0" smtClean="0">
                <a:effectLst/>
                <a:latin typeface="標楷體" pitchFamily="65" charset="-120"/>
                <a:ea typeface="標楷體" pitchFamily="65" charset="-120"/>
              </a:rPr>
              <a:t>、</a:t>
            </a:r>
            <a:r>
              <a:rPr lang="en-US" altLang="zh-TW" sz="2800" dirty="0" smtClean="0">
                <a:effectLst/>
                <a:latin typeface="標楷體" pitchFamily="65" charset="-120"/>
                <a:ea typeface="標楷體" pitchFamily="65" charset="-120"/>
              </a:rPr>
              <a:t>104</a:t>
            </a:r>
            <a:r>
              <a:rPr lang="zh-TW" altLang="zh-TW" sz="2800" dirty="0" smtClean="0">
                <a:effectLst/>
                <a:latin typeface="標楷體" pitchFamily="65" charset="-120"/>
                <a:ea typeface="標楷體" pitchFamily="65" charset="-120"/>
              </a:rPr>
              <a:t>年</a:t>
            </a:r>
            <a:r>
              <a:rPr lang="en-US" altLang="zh-TW" sz="2800" dirty="0" smtClean="0">
                <a:effectLst/>
                <a:latin typeface="標楷體" pitchFamily="65" charset="-120"/>
                <a:ea typeface="標楷體" pitchFamily="65" charset="-120"/>
              </a:rPr>
              <a:t>6</a:t>
            </a:r>
            <a:r>
              <a:rPr lang="zh-TW" altLang="zh-TW" sz="2800" dirty="0" smtClean="0">
                <a:effectLst/>
                <a:latin typeface="標楷體" pitchFamily="65" charset="-120"/>
                <a:ea typeface="標楷體" pitchFamily="65" charset="-120"/>
              </a:rPr>
              <a:t>月</a:t>
            </a:r>
            <a:r>
              <a:rPr lang="en-US" altLang="zh-TW" sz="2800" dirty="0" smtClean="0">
                <a:effectLst/>
                <a:latin typeface="標楷體" pitchFamily="65" charset="-120"/>
                <a:ea typeface="標楷體" pitchFamily="65" charset="-120"/>
              </a:rPr>
              <a:t>26</a:t>
            </a:r>
            <a:r>
              <a:rPr lang="zh-TW" altLang="zh-TW" sz="2800" dirty="0" smtClean="0">
                <a:effectLst/>
                <a:latin typeface="標楷體" pitchFamily="65" charset="-120"/>
                <a:ea typeface="標楷體" pitchFamily="65" charset="-120"/>
              </a:rPr>
              <a:t>日，甲公司第</a:t>
            </a:r>
            <a:r>
              <a:rPr lang="en-US" altLang="zh-TW" sz="2800" dirty="0" smtClean="0">
                <a:effectLst/>
                <a:latin typeface="標楷體" pitchFamily="65" charset="-120"/>
                <a:ea typeface="標楷體" pitchFamily="65" charset="-120"/>
              </a:rPr>
              <a:t>2</a:t>
            </a:r>
            <a:r>
              <a:rPr lang="zh-TW" altLang="zh-TW" sz="2800" dirty="0" smtClean="0">
                <a:effectLst/>
                <a:latin typeface="標楷體" pitchFamily="65" charset="-120"/>
                <a:ea typeface="標楷體" pitchFamily="65" charset="-120"/>
              </a:rPr>
              <a:t>次去函表示，原採用某設備商提供之產品，惟於前函申覆後，遭提高價格，爰請機關「協助告知完全符合規範之</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家設備廠商」，以供該公司採買；若業主無法提供，則該公司恐無法如期供料，屆時請採購機關『不決標』予該公司。 </a:t>
            </a:r>
            <a:endParaRPr lang="en-US" altLang="zh-TW" sz="2800" dirty="0" smtClean="0">
              <a:effectLst/>
              <a:latin typeface="標楷體" pitchFamily="65" charset="-120"/>
              <a:ea typeface="標楷體" pitchFamily="65" charset="-120"/>
            </a:endParaRPr>
          </a:p>
          <a:p>
            <a:pPr marL="1077913" indent="-1077913" algn="just">
              <a:buFont typeface="Wingdings" pitchFamily="2" charset="2"/>
              <a:buNone/>
              <a:defRPr/>
            </a:pPr>
            <a:r>
              <a:rPr lang="zh-TW" altLang="en-US" sz="2800" dirty="0" smtClean="0">
                <a:latin typeface="標楷體" pitchFamily="65" charset="-120"/>
                <a:ea typeface="標楷體" pitchFamily="65" charset="-120"/>
              </a:rPr>
              <a:t>　</a:t>
            </a:r>
            <a:r>
              <a:rPr lang="zh-TW" altLang="en-US" sz="2800" dirty="0" smtClean="0">
                <a:effectLst/>
                <a:latin typeface="標楷體" pitchFamily="65" charset="-120"/>
                <a:ea typeface="標楷體" pitchFamily="65" charset="-120"/>
              </a:rPr>
              <a:t>六</a:t>
            </a:r>
            <a:r>
              <a:rPr lang="zh-TW" altLang="zh-TW" sz="2800" dirty="0" smtClean="0">
                <a:effectLst/>
                <a:latin typeface="標楷體" pitchFamily="65" charset="-120"/>
                <a:ea typeface="標楷體" pitchFamily="65" charset="-120"/>
              </a:rPr>
              <a:t>、承辦人簽會意見「廠商對招標文件內容有疑義者，應於招標文件規定之日期前，以書面向招標機關請求釋疑。該標案已核示請廠商繳交差額保證金後決標，廠商續函請提供</a:t>
            </a:r>
            <a:r>
              <a:rPr lang="en-US" altLang="zh-TW" sz="2800" dirty="0" smtClean="0">
                <a:effectLst/>
                <a:latin typeface="標楷體" pitchFamily="65" charset="-120"/>
                <a:ea typeface="標楷體" pitchFamily="65" charset="-120"/>
              </a:rPr>
              <a:t>3</a:t>
            </a:r>
            <a:r>
              <a:rPr lang="zh-TW" altLang="zh-TW" sz="2800" dirty="0" smtClean="0">
                <a:effectLst/>
                <a:latin typeface="標楷體" pitchFamily="65" charset="-120"/>
                <a:ea typeface="標楷體" pitchFamily="65" charset="-120"/>
              </a:rPr>
              <a:t>家設備商之要求甚不合理」、</a:t>
            </a:r>
            <a:r>
              <a:rPr lang="zh-TW" altLang="en-US" sz="2800" dirty="0" smtClean="0">
                <a:effectLst/>
                <a:latin typeface="標楷體" pitchFamily="65" charset="-120"/>
                <a:ea typeface="標楷體" pitchFamily="65" charset="-120"/>
              </a:rPr>
              <a:t>「採</a:t>
            </a:r>
            <a:r>
              <a:rPr lang="zh-TW" altLang="zh-TW" sz="2800" dirty="0" smtClean="0">
                <a:effectLst/>
                <a:latin typeface="標楷體" pitchFamily="65" charset="-120"/>
                <a:ea typeface="標楷體" pitchFamily="65" charset="-120"/>
              </a:rPr>
              <a:t>購法亦無以設備商家數多寡據以判斷有無逾機關所需」，於</a:t>
            </a:r>
            <a:r>
              <a:rPr lang="en-US" altLang="zh-TW" sz="2800" dirty="0" smtClean="0">
                <a:effectLst/>
                <a:latin typeface="標楷體" pitchFamily="65" charset="-120"/>
                <a:ea typeface="標楷體" pitchFamily="65" charset="-120"/>
              </a:rPr>
              <a:t>30</a:t>
            </a:r>
            <a:r>
              <a:rPr lang="zh-TW" altLang="zh-TW" sz="2800" dirty="0" smtClean="0">
                <a:effectLst/>
                <a:latin typeface="標楷體" pitchFamily="65" charset="-120"/>
                <a:ea typeface="標楷體" pitchFamily="65" charset="-120"/>
              </a:rPr>
              <a:t>日奉核示『不予決標給甲公司』，作成決標紀錄，決標予乙公司。 </a:t>
            </a:r>
            <a:endParaRPr lang="en-US" altLang="zh-TW" sz="2800" dirty="0" smtClean="0">
              <a:effectLst/>
              <a:latin typeface="標楷體" pitchFamily="65" charset="-120"/>
              <a:ea typeface="標楷體" pitchFamily="65" charset="-120"/>
            </a:endParaRPr>
          </a:p>
          <a:p>
            <a:pPr>
              <a:buFont typeface="Wingdings" pitchFamily="2" charset="2"/>
              <a:buNone/>
              <a:defRPr/>
            </a:pPr>
            <a:endParaRPr lang="en-US" altLang="zh-TW" dirty="0" smtClean="0">
              <a:effectLst/>
              <a:latin typeface="標楷體" pitchFamily="65" charset="-120"/>
              <a:ea typeface="標楷體" pitchFamily="65" charset="-120"/>
              <a:cs typeface="華康魏碑體"/>
            </a:endParaRPr>
          </a:p>
        </p:txBody>
      </p:sp>
      <p:sp>
        <p:nvSpPr>
          <p:cNvPr id="331779" name="投影片編號版面配置區 3"/>
          <p:cNvSpPr>
            <a:spLocks noGrp="1"/>
          </p:cNvSpPr>
          <p:nvPr>
            <p:ph type="sldNum" sz="quarter" idx="10"/>
          </p:nvPr>
        </p:nvSpPr>
        <p:spPr>
          <a:noFill/>
        </p:spPr>
        <p:txBody>
          <a:bodyPr/>
          <a:lstStyle/>
          <a:p>
            <a:fld id="{B8470AB7-6BE9-4FFE-A974-A4C521FB3643}" type="slidenum">
              <a:rPr lang="en-US" altLang="zh-TW" smtClean="0">
                <a:latin typeface="Baskerville Old Face"/>
                <a:ea typeface="新細明體" charset="-120"/>
              </a:rPr>
              <a:pPr/>
              <a:t>61</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b="1" dirty="0" smtClean="0">
                <a:effectLst/>
                <a:latin typeface="標楷體" pitchFamily="65" charset="-120"/>
                <a:ea typeface="標楷體" pitchFamily="65" charset="-120"/>
              </a:rPr>
              <a:t>伍、案例</a:t>
            </a:r>
            <a:endParaRPr lang="zh-TW" altLang="en-US" sz="2400" b="1" dirty="0">
              <a:latin typeface="標楷體" pitchFamily="65" charset="-120"/>
              <a:ea typeface="標楷體" pitchFamily="65" charset="-120"/>
            </a:endParaRPr>
          </a:p>
        </p:txBody>
      </p:sp>
      <p:sp>
        <p:nvSpPr>
          <p:cNvPr id="3" name="內容版面配置區 2"/>
          <p:cNvSpPr>
            <a:spLocks noGrp="1"/>
          </p:cNvSpPr>
          <p:nvPr>
            <p:ph idx="1"/>
          </p:nvPr>
        </p:nvSpPr>
        <p:spPr>
          <a:xfrm>
            <a:off x="455613" y="1252538"/>
            <a:ext cx="8388350" cy="4846637"/>
          </a:xfrm>
        </p:spPr>
        <p:txBody>
          <a:bodyPr/>
          <a:lstStyle/>
          <a:p>
            <a:pPr marL="1077913" indent="-1077913" algn="just">
              <a:buFont typeface="Wingdings" pitchFamily="2" charset="2"/>
              <a:buNone/>
              <a:defRPr/>
            </a:pPr>
            <a:r>
              <a:rPr lang="zh-TW" altLang="en-US" sz="2800" dirty="0" smtClean="0">
                <a:effectLst/>
                <a:latin typeface="標楷體" pitchFamily="65" charset="-120"/>
                <a:ea typeface="標楷體" pitchFamily="65" charset="-120"/>
              </a:rPr>
              <a:t>　</a:t>
            </a:r>
            <a:r>
              <a:rPr lang="zh-TW" altLang="zh-TW" sz="2800" dirty="0" smtClean="0">
                <a:latin typeface="標楷體" pitchFamily="65" charset="-120"/>
                <a:ea typeface="標楷體" pitchFamily="65" charset="-120"/>
              </a:rPr>
              <a:t>七、</a:t>
            </a:r>
            <a:r>
              <a:rPr lang="en-US" altLang="zh-TW" sz="2800" dirty="0" smtClean="0">
                <a:latin typeface="標楷體" pitchFamily="65" charset="-120"/>
                <a:ea typeface="標楷體" pitchFamily="65" charset="-120"/>
              </a:rPr>
              <a:t>104</a:t>
            </a:r>
            <a:r>
              <a:rPr lang="zh-TW" altLang="zh-TW"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7</a:t>
            </a:r>
            <a:r>
              <a:rPr lang="zh-TW" altLang="zh-TW" sz="2800" dirty="0" smtClean="0">
                <a:latin typeface="標楷體" pitchFamily="65" charset="-120"/>
                <a:ea typeface="標楷體" pitchFamily="65" charset="-120"/>
              </a:rPr>
              <a:t>月</a:t>
            </a:r>
            <a:r>
              <a:rPr lang="en-US" altLang="zh-TW" sz="2800" dirty="0" smtClean="0">
                <a:latin typeface="標楷體" pitchFamily="65" charset="-120"/>
                <a:ea typeface="標楷體" pitchFamily="65" charset="-120"/>
              </a:rPr>
              <a:t>1</a:t>
            </a:r>
            <a:r>
              <a:rPr lang="zh-TW" altLang="zh-TW" sz="2800" dirty="0" smtClean="0">
                <a:latin typeface="標楷體" pitchFamily="65" charset="-120"/>
                <a:ea typeface="標楷體" pitchFamily="65" charset="-120"/>
              </a:rPr>
              <a:t>日，採購機關去函甲公司，請於文到</a:t>
            </a:r>
            <a:r>
              <a:rPr lang="en-US" altLang="zh-TW" sz="2800" dirty="0" smtClean="0">
                <a:latin typeface="標楷體" pitchFamily="65" charset="-120"/>
                <a:ea typeface="標楷體" pitchFamily="65" charset="-120"/>
              </a:rPr>
              <a:t>7</a:t>
            </a:r>
            <a:r>
              <a:rPr lang="zh-TW" altLang="zh-TW" sz="2800" dirty="0" smtClean="0">
                <a:latin typeface="標楷體" pitchFamily="65" charset="-120"/>
                <a:ea typeface="標楷體" pitchFamily="65" charset="-120"/>
              </a:rPr>
              <a:t>日內繳交差額保證金。</a:t>
            </a:r>
            <a:r>
              <a:rPr lang="zh-TW" altLang="zh-TW" sz="2800" dirty="0" smtClean="0">
                <a:effectLst/>
                <a:latin typeface="標楷體" pitchFamily="65" charset="-120"/>
                <a:ea typeface="標楷體" pitchFamily="65" charset="-120"/>
              </a:rPr>
              <a:t>。 </a:t>
            </a:r>
            <a:endParaRPr lang="en-US" altLang="zh-TW" sz="2800" dirty="0" smtClean="0">
              <a:effectLst/>
              <a:latin typeface="標楷體" pitchFamily="65" charset="-120"/>
              <a:ea typeface="標楷體" pitchFamily="65" charset="-120"/>
            </a:endParaRPr>
          </a:p>
          <a:p>
            <a:pPr marL="1077913" indent="-1077913" algn="just">
              <a:buFont typeface="Wingdings" pitchFamily="2" charset="2"/>
              <a:buNone/>
              <a:tabLst>
                <a:tab pos="1077913" algn="l"/>
              </a:tabLst>
              <a:defRPr/>
            </a:pP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八、</a:t>
            </a:r>
            <a:r>
              <a:rPr lang="en-US" altLang="zh-TW" sz="2800" dirty="0" smtClean="0">
                <a:latin typeface="標楷體" pitchFamily="65" charset="-120"/>
                <a:ea typeface="標楷體" pitchFamily="65" charset="-120"/>
              </a:rPr>
              <a:t>104</a:t>
            </a:r>
            <a:r>
              <a:rPr lang="zh-TW" altLang="zh-TW"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7</a:t>
            </a:r>
            <a:r>
              <a:rPr lang="zh-TW" altLang="zh-TW" sz="2800" dirty="0" smtClean="0">
                <a:latin typeface="標楷體" pitchFamily="65" charset="-120"/>
                <a:ea typeface="標楷體" pitchFamily="65" charset="-120"/>
              </a:rPr>
              <a:t>月</a:t>
            </a:r>
            <a:r>
              <a:rPr lang="en-US" altLang="zh-TW" sz="2800" dirty="0" smtClean="0">
                <a:latin typeface="標楷體" pitchFamily="65" charset="-120"/>
                <a:ea typeface="標楷體" pitchFamily="65" charset="-120"/>
              </a:rPr>
              <a:t>7</a:t>
            </a:r>
            <a:r>
              <a:rPr lang="zh-TW" altLang="zh-TW" sz="2800" dirty="0" smtClean="0">
                <a:latin typeface="標楷體" pitchFamily="65" charset="-120"/>
                <a:ea typeface="標楷體" pitchFamily="65" charset="-120"/>
              </a:rPr>
              <a:t>日，採購機關再度去函甲公司稱，甲公司「第</a:t>
            </a:r>
            <a:r>
              <a:rPr lang="en-US" altLang="zh-TW" sz="2800" dirty="0" smtClean="0">
                <a:latin typeface="標楷體" pitchFamily="65" charset="-120"/>
                <a:ea typeface="標楷體" pitchFamily="65" charset="-120"/>
              </a:rPr>
              <a:t>1</a:t>
            </a:r>
            <a:r>
              <a:rPr lang="zh-TW" altLang="zh-TW" sz="2800" dirty="0" smtClean="0">
                <a:latin typeface="標楷體" pitchFamily="65" charset="-120"/>
                <a:ea typeface="標楷體" pitchFamily="65" charset="-120"/>
              </a:rPr>
              <a:t>次說明尚非完全合理，乃函請於繳交差額保證金後決標」、「本案尚依保留決標程序進行中，貴公司提出之第</a:t>
            </a:r>
            <a:r>
              <a:rPr lang="en-US" altLang="zh-TW" sz="2800" dirty="0" smtClean="0">
                <a:latin typeface="標楷體" pitchFamily="65" charset="-120"/>
                <a:ea typeface="標楷體" pitchFamily="65" charset="-120"/>
              </a:rPr>
              <a:t>2</a:t>
            </a:r>
            <a:r>
              <a:rPr lang="zh-TW" altLang="zh-TW" sz="2800" dirty="0" smtClean="0">
                <a:latin typeface="標楷體" pitchFamily="65" charset="-120"/>
                <a:ea typeface="標楷體" pitchFamily="65" charset="-120"/>
              </a:rPr>
              <a:t>次說明，依政府採購法第</a:t>
            </a:r>
            <a:r>
              <a:rPr lang="en-US" altLang="zh-TW" sz="2800" dirty="0" smtClean="0">
                <a:latin typeface="標楷體" pitchFamily="65" charset="-120"/>
                <a:ea typeface="標楷體" pitchFamily="65" charset="-120"/>
              </a:rPr>
              <a:t>58</a:t>
            </a:r>
            <a:r>
              <a:rPr lang="zh-TW" altLang="zh-TW" sz="2800" dirty="0" smtClean="0">
                <a:latin typeface="標楷體" pitchFamily="65" charset="-120"/>
                <a:ea typeface="標楷體" pitchFamily="65" charset="-120"/>
              </a:rPr>
              <a:t>條，認為該說明顯不合理，逕不決標予貴公司」。</a:t>
            </a:r>
            <a:endParaRPr lang="en-US" altLang="zh-TW" sz="2800" dirty="0" smtClean="0">
              <a:latin typeface="標楷體" pitchFamily="65" charset="-120"/>
              <a:ea typeface="標楷體" pitchFamily="65" charset="-120"/>
            </a:endParaRPr>
          </a:p>
          <a:p>
            <a:pPr marL="1255713" indent="-1255713" algn="just">
              <a:buFont typeface="Wingdings" pitchFamily="2" charset="2"/>
              <a:buNone/>
              <a:defRPr/>
            </a:pPr>
            <a:r>
              <a:rPr lang="zh-TW" altLang="zh-TW" sz="2400" dirty="0" smtClean="0">
                <a:latin typeface="標楷體" pitchFamily="65" charset="-120"/>
                <a:ea typeface="標楷體" pitchFamily="65" charset="-120"/>
              </a:rPr>
              <a:t> </a:t>
            </a:r>
            <a:endParaRPr lang="en-US" altLang="zh-TW" dirty="0" smtClean="0">
              <a:effectLst/>
              <a:latin typeface="標楷體" pitchFamily="65" charset="-120"/>
              <a:ea typeface="標楷體" pitchFamily="65" charset="-120"/>
              <a:cs typeface="華康魏碑體"/>
            </a:endParaRPr>
          </a:p>
        </p:txBody>
      </p:sp>
      <p:sp>
        <p:nvSpPr>
          <p:cNvPr id="333827" name="投影片編號版面配置區 3"/>
          <p:cNvSpPr>
            <a:spLocks noGrp="1"/>
          </p:cNvSpPr>
          <p:nvPr>
            <p:ph type="sldNum" sz="quarter" idx="10"/>
          </p:nvPr>
        </p:nvSpPr>
        <p:spPr>
          <a:noFill/>
        </p:spPr>
        <p:txBody>
          <a:bodyPr/>
          <a:lstStyle/>
          <a:p>
            <a:fld id="{04E34050-B5A3-4FDB-81EB-1405E43DA3AD}" type="slidenum">
              <a:rPr lang="en-US" altLang="zh-TW" smtClean="0">
                <a:latin typeface="Baskerville Old Face"/>
                <a:ea typeface="新細明體" charset="-120"/>
              </a:rPr>
              <a:pPr/>
              <a:t>62</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b="1" dirty="0" smtClean="0">
                <a:effectLst/>
                <a:latin typeface="標楷體" pitchFamily="65" charset="-120"/>
                <a:ea typeface="標楷體" pitchFamily="65" charset="-120"/>
              </a:rPr>
              <a:t>伍、案例</a:t>
            </a:r>
            <a:endParaRPr lang="zh-TW" altLang="en-US" sz="2400" b="1" dirty="0">
              <a:latin typeface="標楷體" pitchFamily="65" charset="-120"/>
              <a:ea typeface="標楷體" pitchFamily="65" charset="-120"/>
            </a:endParaRPr>
          </a:p>
        </p:txBody>
      </p:sp>
      <p:sp>
        <p:nvSpPr>
          <p:cNvPr id="3" name="內容版面配置區 2"/>
          <p:cNvSpPr>
            <a:spLocks noGrp="1"/>
          </p:cNvSpPr>
          <p:nvPr>
            <p:ph idx="1"/>
          </p:nvPr>
        </p:nvSpPr>
        <p:spPr>
          <a:xfrm>
            <a:off x="455613" y="1252538"/>
            <a:ext cx="8388350" cy="4846637"/>
          </a:xfrm>
        </p:spPr>
        <p:txBody>
          <a:bodyPr/>
          <a:lstStyle/>
          <a:p>
            <a:pPr>
              <a:buFont typeface="Wingdings" pitchFamily="2" charset="2"/>
              <a:buChar char="u"/>
              <a:defRPr/>
            </a:pPr>
            <a:r>
              <a:rPr lang="zh-TW" altLang="en-US" dirty="0" smtClean="0">
                <a:solidFill>
                  <a:srgbClr val="FF0000"/>
                </a:solidFill>
                <a:latin typeface="標楷體" pitchFamily="65" charset="-120"/>
                <a:ea typeface="標楷體" pitchFamily="65" charset="-120"/>
                <a:cs typeface="華康魏碑體"/>
              </a:rPr>
              <a:t>案例</a:t>
            </a:r>
            <a:r>
              <a:rPr lang="en-US" altLang="zh-TW" dirty="0" smtClean="0">
                <a:solidFill>
                  <a:srgbClr val="FF0000"/>
                </a:solidFill>
                <a:latin typeface="標楷體" pitchFamily="65" charset="-120"/>
                <a:ea typeface="標楷體" pitchFamily="65" charset="-120"/>
                <a:cs typeface="華康魏碑體"/>
              </a:rPr>
              <a:t>C</a:t>
            </a:r>
            <a:r>
              <a:rPr lang="zh-TW" altLang="en-US" dirty="0" smtClean="0">
                <a:latin typeface="標楷體" pitchFamily="65" charset="-120"/>
                <a:ea typeface="標楷體" pitchFamily="65" charset="-120"/>
                <a:cs typeface="華康魏碑體"/>
              </a:rPr>
              <a:t>：</a:t>
            </a:r>
            <a:endParaRPr lang="en-US" altLang="zh-TW" dirty="0" smtClean="0">
              <a:latin typeface="標楷體" pitchFamily="65" charset="-120"/>
              <a:ea typeface="標楷體" pitchFamily="65" charset="-120"/>
              <a:cs typeface="華康魏碑體"/>
            </a:endParaRPr>
          </a:p>
          <a:p>
            <a:pPr marL="627063" indent="0" algn="just">
              <a:buFont typeface="Wingdings" pitchFamily="2" charset="2"/>
              <a:buNone/>
              <a:defRPr/>
            </a:pPr>
            <a:r>
              <a:rPr lang="zh-TW" altLang="en-US" sz="2800" dirty="0" smtClean="0">
                <a:effectLst/>
                <a:latin typeface="標楷體" pitchFamily="65" charset="-120"/>
                <a:ea typeface="標楷體" pitchFamily="65" charset="-120"/>
                <a:cs typeface="華康魏碑體"/>
              </a:rPr>
              <a:t>某機關辦理</a:t>
            </a:r>
            <a:r>
              <a:rPr lang="en-US" altLang="zh-TW" sz="2800" dirty="0" smtClean="0">
                <a:effectLst/>
                <a:latin typeface="標楷體" pitchFamily="65" charset="-120"/>
                <a:ea typeface="標楷體" pitchFamily="65" charset="-120"/>
                <a:cs typeface="華康魏碑體"/>
              </a:rPr>
              <a:t>106</a:t>
            </a:r>
            <a:r>
              <a:rPr lang="zh-TW" altLang="en-US" sz="2800" dirty="0" smtClean="0">
                <a:effectLst/>
                <a:latin typeface="標楷體" pitchFamily="65" charset="-120"/>
                <a:ea typeface="標楷體" pitchFamily="65" charset="-120"/>
                <a:cs typeface="華康魏碑體"/>
              </a:rPr>
              <a:t>年度勞動派遣採購案，派遣勞工薪資、勞健保、勞工退休金、</a:t>
            </a:r>
            <a:r>
              <a:rPr lang="zh-TW" altLang="en-US" sz="2800" dirty="0" smtClean="0"/>
              <a:t>積欠工資墊償基金提繳費</a:t>
            </a:r>
            <a:r>
              <a:rPr lang="zh-TW" altLang="en-US" sz="2800" dirty="0" smtClean="0">
                <a:effectLst/>
                <a:latin typeface="標楷體" pitchFamily="65" charset="-120"/>
                <a:ea typeface="標楷體" pitchFamily="65" charset="-120"/>
                <a:cs typeface="華康魏碑體"/>
              </a:rPr>
              <a:t>及</a:t>
            </a:r>
            <a:r>
              <a:rPr lang="zh-TW" altLang="en-US" sz="2800" dirty="0" smtClean="0"/>
              <a:t>就業保險費</a:t>
            </a:r>
            <a:r>
              <a:rPr lang="zh-TW" altLang="en-US" sz="2800" dirty="0" smtClean="0">
                <a:effectLst/>
                <a:latin typeface="標楷體" pitchFamily="65" charset="-120"/>
                <a:ea typeface="標楷體" pitchFamily="65" charset="-120"/>
                <a:cs typeface="華康魏碑體"/>
              </a:rPr>
              <a:t>等採固定費用，機關於招標文件載明其費用，採固定費用，廠商僅需就管理費及利潤、營業稅報價</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627063" indent="0" algn="just">
              <a:buFont typeface="Wingdings" pitchFamily="2" charset="2"/>
              <a:buNone/>
              <a:defRPr/>
            </a:pPr>
            <a:r>
              <a:rPr lang="zh-TW" altLang="en-US" sz="2800" dirty="0" smtClean="0">
                <a:effectLst/>
                <a:latin typeface="標楷體" pitchFamily="65" charset="-120"/>
                <a:ea typeface="標楷體" pitchFamily="65" charset="-120"/>
                <a:cs typeface="華康魏碑體"/>
              </a:rPr>
              <a:t>本採購案預算金額</a:t>
            </a:r>
            <a:r>
              <a:rPr lang="en-US" altLang="zh-TW" sz="2800" dirty="0" smtClean="0">
                <a:effectLst/>
                <a:latin typeface="標楷體" pitchFamily="65" charset="-120"/>
                <a:ea typeface="標楷體" pitchFamily="65" charset="-120"/>
                <a:cs typeface="華康魏碑體"/>
              </a:rPr>
              <a:t>6,950,000</a:t>
            </a:r>
            <a:r>
              <a:rPr lang="zh-TW" altLang="en-US" sz="2800" dirty="0" smtClean="0">
                <a:effectLst/>
                <a:latin typeface="標楷體" pitchFamily="65" charset="-120"/>
                <a:ea typeface="標楷體" pitchFamily="65" charset="-120"/>
                <a:cs typeface="華康魏碑體"/>
              </a:rPr>
              <a:t>元，固定費用部分為 </a:t>
            </a:r>
            <a:r>
              <a:rPr lang="en-US" altLang="zh-TW" sz="2800" dirty="0" smtClean="0">
                <a:effectLst/>
                <a:latin typeface="標楷體" pitchFamily="65" charset="-120"/>
                <a:ea typeface="標楷體" pitchFamily="65" charset="-120"/>
                <a:cs typeface="華康魏碑體"/>
              </a:rPr>
              <a:t>6,468,168</a:t>
            </a:r>
            <a:r>
              <a:rPr lang="zh-TW" altLang="en-US" sz="2800" dirty="0" smtClean="0">
                <a:effectLst/>
                <a:latin typeface="標楷體" pitchFamily="65" charset="-120"/>
                <a:ea typeface="標楷體" pitchFamily="65" charset="-120"/>
                <a:cs typeface="華康魏碑體"/>
              </a:rPr>
              <a:t>元，承辦採購單位簽請首長核定底價，未針對管理費及利潤、營業稅，針對總價報請首長核定，首長核定底價</a:t>
            </a:r>
            <a:r>
              <a:rPr lang="en-US" altLang="zh-TW" sz="2800" dirty="0" smtClean="0">
                <a:effectLst/>
                <a:latin typeface="標楷體" pitchFamily="65" charset="-120"/>
                <a:ea typeface="標楷體" pitchFamily="65" charset="-120"/>
                <a:cs typeface="華康魏碑體"/>
              </a:rPr>
              <a:t>6,116,000</a:t>
            </a:r>
            <a:r>
              <a:rPr lang="zh-TW" altLang="en-US" sz="2800" dirty="0" smtClean="0">
                <a:effectLst/>
                <a:latin typeface="標楷體" pitchFamily="65" charset="-120"/>
                <a:ea typeface="標楷體" pitchFamily="65" charset="-120"/>
                <a:cs typeface="華康魏碑體"/>
              </a:rPr>
              <a:t>元</a:t>
            </a:r>
            <a:r>
              <a:rPr lang="zh-TW" altLang="zh-TW" sz="2800" dirty="0" smtClean="0">
                <a:effectLst/>
                <a:latin typeface="標楷體" pitchFamily="65" charset="-120"/>
                <a:ea typeface="標楷體" pitchFamily="65" charset="-120"/>
                <a:cs typeface="華康魏碑體"/>
              </a:rPr>
              <a:t>。</a:t>
            </a:r>
            <a:endParaRPr lang="en-US" altLang="zh-TW" sz="2800" dirty="0" smtClean="0">
              <a:effectLst/>
              <a:latin typeface="標楷體" pitchFamily="65" charset="-120"/>
              <a:ea typeface="標楷體" pitchFamily="65" charset="-120"/>
              <a:cs typeface="華康魏碑體"/>
            </a:endParaRPr>
          </a:p>
          <a:p>
            <a:pPr>
              <a:buFont typeface="Wingdings" pitchFamily="2" charset="2"/>
              <a:buNone/>
              <a:defRPr/>
            </a:pPr>
            <a:endParaRPr lang="en-US" altLang="zh-TW" dirty="0" smtClean="0">
              <a:effectLst/>
              <a:latin typeface="標楷體" pitchFamily="65" charset="-120"/>
              <a:ea typeface="標楷體" pitchFamily="65" charset="-120"/>
              <a:cs typeface="華康魏碑體"/>
            </a:endParaRPr>
          </a:p>
        </p:txBody>
      </p:sp>
      <p:sp>
        <p:nvSpPr>
          <p:cNvPr id="346115" name="投影片編號版面配置區 3"/>
          <p:cNvSpPr>
            <a:spLocks noGrp="1"/>
          </p:cNvSpPr>
          <p:nvPr>
            <p:ph type="sldNum" sz="quarter" idx="10"/>
          </p:nvPr>
        </p:nvSpPr>
        <p:spPr>
          <a:noFill/>
        </p:spPr>
        <p:txBody>
          <a:bodyPr/>
          <a:lstStyle/>
          <a:p>
            <a:fld id="{0587D950-5E78-44DE-A695-CEFFDE120B49}" type="slidenum">
              <a:rPr lang="en-US" altLang="zh-TW" smtClean="0">
                <a:latin typeface="Baskerville Old Face"/>
                <a:ea typeface="新細明體" charset="-120"/>
              </a:rPr>
              <a:pPr/>
              <a:t>63</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副標題 1"/>
          <p:cNvSpPr>
            <a:spLocks noGrp="1"/>
          </p:cNvSpPr>
          <p:nvPr>
            <p:ph type="subTitle" idx="1"/>
          </p:nvPr>
        </p:nvSpPr>
        <p:spPr>
          <a:ln/>
        </p:spPr>
        <p:txBody>
          <a:bodyPr/>
          <a:lstStyle/>
          <a:p>
            <a:endParaRPr lang="zh-TW" altLang="en-US">
              <a:latin typeface="Baskerville Old Face"/>
              <a:ea typeface="華康魏碑體"/>
              <a:cs typeface="華康魏碑體"/>
            </a:endParaRPr>
          </a:p>
        </p:txBody>
      </p:sp>
      <p:sp>
        <p:nvSpPr>
          <p:cNvPr id="3" name="標題 2"/>
          <p:cNvSpPr>
            <a:spLocks noGrp="1"/>
          </p:cNvSpPr>
          <p:nvPr>
            <p:ph type="title"/>
          </p:nvPr>
        </p:nvSpPr>
        <p:spPr/>
        <p:txBody>
          <a:bodyPr/>
          <a:lstStyle/>
          <a:p>
            <a:pPr>
              <a:defRPr/>
            </a:pPr>
            <a:r>
              <a:rPr lang="zh-TW" altLang="en-US">
                <a:solidFill>
                  <a:srgbClr val="000099"/>
                </a:solidFill>
                <a:latin typeface="標楷體" pitchFamily="65" charset="-120"/>
                <a:ea typeface="標楷體" pitchFamily="65" charset="-120"/>
              </a:rPr>
              <a:t>簡報完畢</a:t>
            </a:r>
            <a:r>
              <a:rPr lang="zh-TW" altLang="en-US" sz="3600">
                <a:solidFill>
                  <a:srgbClr val="000099"/>
                </a:solidFill>
                <a:latin typeface="標楷體" pitchFamily="65" charset="-120"/>
                <a:ea typeface="標楷體" pitchFamily="65" charset="-120"/>
              </a:rPr>
              <a:t/>
            </a:r>
            <a:br>
              <a:rPr lang="zh-TW" altLang="en-US" sz="3600">
                <a:solidFill>
                  <a:srgbClr val="000099"/>
                </a:solidFill>
                <a:latin typeface="標楷體" pitchFamily="65" charset="-120"/>
                <a:ea typeface="標楷體" pitchFamily="65" charset="-120"/>
              </a:rPr>
            </a:br>
            <a:r>
              <a:rPr lang="zh-TW" altLang="en-US">
                <a:solidFill>
                  <a:srgbClr val="000099"/>
                </a:solidFill>
                <a:latin typeface="標楷體" pitchFamily="65" charset="-120"/>
                <a:ea typeface="標楷體" pitchFamily="65" charset="-120"/>
              </a:rPr>
              <a:t>敬請指教</a:t>
            </a:r>
            <a:endParaRPr lang="zh-TW" altLang="en-US" dirty="0"/>
          </a:p>
        </p:txBody>
      </p:sp>
      <p:sp>
        <p:nvSpPr>
          <p:cNvPr id="348163" name="投影片編號版面配置區 3"/>
          <p:cNvSpPr>
            <a:spLocks noGrp="1"/>
          </p:cNvSpPr>
          <p:nvPr>
            <p:ph type="sldNum" sz="quarter" idx="10"/>
          </p:nvPr>
        </p:nvSpPr>
        <p:spPr>
          <a:noFill/>
        </p:spPr>
        <p:txBody>
          <a:bodyPr/>
          <a:lstStyle/>
          <a:p>
            <a:fld id="{079BA452-5DD9-4E29-95B7-31498D3F0A57}" type="slidenum">
              <a:rPr lang="en-US" altLang="zh-TW" smtClean="0">
                <a:latin typeface="Baskerville Old Face"/>
              </a:rPr>
              <a:pPr/>
              <a:t>64</a:t>
            </a:fld>
            <a:endParaRPr lang="en-US" altLang="zh-TW" smtClean="0">
              <a:latin typeface="Baskerville Old Fac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a:t>
            </a:r>
            <a:r>
              <a:rPr kumimoji="0" lang="zh-TW" altLang="en-US" sz="4400" b="1" dirty="0" smtClean="0">
                <a:effectLst/>
                <a:latin typeface="標楷體" pitchFamily="65" charset="-120"/>
                <a:ea typeface="標楷體" pitchFamily="65" charset="-120"/>
                <a:cs typeface="華康魏碑體"/>
              </a:rPr>
              <a:t>各決標原則之採購</a:t>
            </a:r>
            <a:endParaRPr lang="zh-TW" altLang="en-US" sz="4400" b="1" dirty="0" smtClean="0">
              <a:effectLst/>
              <a:latin typeface="標楷體" pitchFamily="65" charset="-120"/>
              <a:ea typeface="標楷體" pitchFamily="65" charset="-120"/>
            </a:endParaRPr>
          </a:p>
        </p:txBody>
      </p:sp>
      <p:sp>
        <p:nvSpPr>
          <p:cNvPr id="3" name="內容版面配置區 2"/>
          <p:cNvSpPr>
            <a:spLocks noGrp="1"/>
          </p:cNvSpPr>
          <p:nvPr>
            <p:ph idx="4294967295"/>
          </p:nvPr>
        </p:nvSpPr>
        <p:spPr>
          <a:xfrm>
            <a:off x="708025" y="1193800"/>
            <a:ext cx="7745413" cy="4846638"/>
          </a:xfrm>
        </p:spPr>
        <p:txBody>
          <a:bodyPr/>
          <a:lstStyle/>
          <a:p>
            <a:pPr>
              <a:buFont typeface="Wingdings" pitchFamily="2" charset="2"/>
              <a:buNone/>
            </a:pPr>
            <a:r>
              <a:rPr lang="zh-TW" altLang="en-US" sz="3600" dirty="0" smtClean="0">
                <a:latin typeface="標楷體" pitchFamily="65" charset="-120"/>
                <a:ea typeface="標楷體" pitchFamily="65" charset="-120"/>
                <a:cs typeface="華康魏碑體"/>
              </a:rPr>
              <a:t>一、採購法決標原則</a:t>
            </a:r>
            <a:endParaRPr lang="en-US" altLang="zh-TW" sz="3600" dirty="0" smtClean="0">
              <a:latin typeface="標楷體" pitchFamily="65" charset="-120"/>
              <a:ea typeface="標楷體" pitchFamily="65" charset="-120"/>
              <a:cs typeface="華康魏碑體"/>
            </a:endParaRPr>
          </a:p>
          <a:p>
            <a:pPr lvl="1">
              <a:buFont typeface="Wingdings" pitchFamily="2" charset="2"/>
              <a:buChar char="Ø"/>
            </a:pPr>
            <a:r>
              <a:rPr lang="zh-TW" altLang="en-US" sz="3200" dirty="0" smtClean="0">
                <a:solidFill>
                  <a:srgbClr val="0000FF"/>
                </a:solidFill>
                <a:latin typeface="標楷體" pitchFamily="65" charset="-120"/>
                <a:ea typeface="標楷體" pitchFamily="65" charset="-120"/>
                <a:cs typeface="華康魏碑體"/>
              </a:rPr>
              <a:t>複數決標</a:t>
            </a:r>
          </a:p>
          <a:p>
            <a:pPr marL="1041400" lvl="1" indent="-419100" algn="just">
              <a:buFontTx/>
              <a:buNone/>
            </a:pPr>
            <a:r>
              <a:rPr lang="zh-TW" altLang="en-US" sz="32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latin typeface="標楷體" pitchFamily="65" charset="-120"/>
                <a:ea typeface="標楷體" pitchFamily="65" charset="-120"/>
                <a:cs typeface="華康魏碑體"/>
              </a:rPr>
              <a:t>機關得於招標文件中公告保留採購項目或數量選擇之組合權利。</a:t>
            </a:r>
            <a:endParaRPr lang="en-US" altLang="zh-TW" sz="2900" dirty="0" smtClean="0">
              <a:latin typeface="標楷體" pitchFamily="65" charset="-120"/>
              <a:ea typeface="標楷體" pitchFamily="65" charset="-120"/>
              <a:cs typeface="華康魏碑體"/>
            </a:endParaRPr>
          </a:p>
          <a:p>
            <a:pPr marL="1031875" lvl="1" indent="-409575" algn="just">
              <a:buFontTx/>
              <a:buNone/>
            </a:pPr>
            <a:r>
              <a:rPr lang="zh-TW" altLang="en-US" sz="29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latin typeface="標楷體" pitchFamily="65" charset="-120"/>
                <a:ea typeface="標楷體" pitchFamily="65" charset="-120"/>
                <a:cs typeface="華康魏碑體"/>
              </a:rPr>
              <a:t>應合於最低價格、最高標或最有利標之競標精神。</a:t>
            </a:r>
            <a:endParaRPr lang="en-US" altLang="zh-TW" sz="2900" dirty="0" smtClean="0">
              <a:latin typeface="標楷體" pitchFamily="65" charset="-120"/>
              <a:ea typeface="標楷體" pitchFamily="65" charset="-120"/>
              <a:cs typeface="華康魏碑體"/>
            </a:endParaRPr>
          </a:p>
          <a:p>
            <a:pPr>
              <a:buFont typeface="Wingdings" pitchFamily="2" charset="2"/>
              <a:buNone/>
            </a:pPr>
            <a:r>
              <a:rPr lang="zh-TW" altLang="en-US" sz="2900" dirty="0" smtClean="0">
                <a:latin typeface="標楷體" pitchFamily="65" charset="-120"/>
                <a:ea typeface="標楷體" pitchFamily="65" charset="-120"/>
                <a:cs typeface="華康魏碑體"/>
              </a:rPr>
              <a:t>　</a:t>
            </a:r>
            <a:endParaRPr lang="en-US" altLang="zh-TW" sz="2900" dirty="0" smtClean="0">
              <a:latin typeface="標楷體" pitchFamily="65" charset="-120"/>
              <a:ea typeface="標楷體" pitchFamily="65" charset="-120"/>
              <a:cs typeface="華康魏碑體"/>
            </a:endParaRPr>
          </a:p>
        </p:txBody>
      </p:sp>
      <p:sp>
        <p:nvSpPr>
          <p:cNvPr id="22531"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93312656-D43A-4ED0-9A9A-4B9D4FE781A0}" type="slidenum">
              <a:rPr kumimoji="0" lang="en-US" altLang="zh-TW" sz="1200">
                <a:latin typeface="Baskerville Old Face"/>
              </a:rPr>
              <a:pPr algn="r">
                <a:buClr>
                  <a:srgbClr val="0000FF"/>
                </a:buClr>
              </a:pPr>
              <a:t>6</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4294967295"/>
          </p:nvPr>
        </p:nvSpPr>
        <p:spPr>
          <a:xfrm>
            <a:off x="708025" y="1193800"/>
            <a:ext cx="7745413" cy="4846638"/>
          </a:xfrm>
        </p:spPr>
        <p:txBody>
          <a:bodyPr/>
          <a:lstStyle/>
          <a:p>
            <a:pPr>
              <a:buFont typeface="Wingdings" pitchFamily="2" charset="2"/>
              <a:buNone/>
            </a:pPr>
            <a:r>
              <a:rPr lang="zh-TW" altLang="en-US" sz="3600" dirty="0" smtClean="0">
                <a:latin typeface="標楷體" pitchFamily="65" charset="-120"/>
                <a:ea typeface="標楷體" pitchFamily="65" charset="-120"/>
                <a:cs typeface="華康魏碑體"/>
              </a:rPr>
              <a:t>一、採購法決標原則</a:t>
            </a:r>
            <a:endParaRPr lang="en-US" altLang="zh-TW" sz="3600" dirty="0" smtClean="0">
              <a:latin typeface="標楷體" pitchFamily="65" charset="-120"/>
              <a:ea typeface="標楷體" pitchFamily="65" charset="-120"/>
              <a:cs typeface="華康魏碑體"/>
            </a:endParaRPr>
          </a:p>
          <a:p>
            <a:pPr lvl="1">
              <a:buFont typeface="Wingdings" pitchFamily="2" charset="2"/>
              <a:buChar char="Ø"/>
            </a:pPr>
            <a:r>
              <a:rPr lang="zh-TW" altLang="en-US" sz="3200" dirty="0" smtClean="0">
                <a:solidFill>
                  <a:srgbClr val="0000FF"/>
                </a:solidFill>
                <a:latin typeface="標楷體" pitchFamily="65" charset="-120"/>
                <a:ea typeface="標楷體" pitchFamily="65" charset="-120"/>
                <a:cs typeface="華康魏碑體"/>
              </a:rPr>
              <a:t>最高標決標</a:t>
            </a:r>
          </a:p>
          <a:p>
            <a:pPr marL="1050925" lvl="1" indent="-428625" algn="just">
              <a:buFontTx/>
              <a:buNone/>
            </a:pPr>
            <a:r>
              <a:rPr lang="zh-TW" altLang="en-US" sz="32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latin typeface="標楷體" pitchFamily="65" charset="-120"/>
                <a:ea typeface="標楷體" pitchFamily="65" charset="-120"/>
                <a:cs typeface="華康魏碑體"/>
              </a:rPr>
              <a:t>以廠商承諾給付機關價金之最高者為決標原則。 </a:t>
            </a:r>
            <a:endParaRPr lang="en-US" altLang="zh-TW" sz="2900" dirty="0" smtClean="0">
              <a:solidFill>
                <a:srgbClr val="0000FF"/>
              </a:solidFill>
              <a:latin typeface="標楷體" pitchFamily="65" charset="-120"/>
              <a:ea typeface="標楷體" pitchFamily="65" charset="-120"/>
              <a:cs typeface="華康魏碑體"/>
            </a:endParaRPr>
          </a:p>
          <a:p>
            <a:pPr lvl="1">
              <a:buFontTx/>
              <a:buNone/>
            </a:pPr>
            <a:r>
              <a:rPr lang="zh-TW" altLang="en-US" sz="29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latin typeface="標楷體" pitchFamily="65" charset="-120"/>
                <a:ea typeface="標楷體" pitchFamily="65" charset="-120"/>
                <a:cs typeface="華康魏碑體"/>
              </a:rPr>
              <a:t>以合於招標文件之廠商為得標廠商。</a:t>
            </a:r>
            <a:endParaRPr lang="en-US" altLang="zh-TW" sz="2900" dirty="0" smtClean="0">
              <a:solidFill>
                <a:srgbClr val="0000FF"/>
              </a:solidFill>
              <a:latin typeface="標楷體" pitchFamily="65" charset="-120"/>
              <a:ea typeface="標楷體" pitchFamily="65" charset="-120"/>
              <a:cs typeface="華康魏碑體"/>
            </a:endParaRPr>
          </a:p>
          <a:p>
            <a:pPr lvl="1">
              <a:buFontTx/>
              <a:buNone/>
            </a:pPr>
            <a:r>
              <a:rPr lang="zh-TW" altLang="en-US" sz="2900" dirty="0" smtClean="0">
                <a:latin typeface="標楷體" pitchFamily="65" charset="-120"/>
                <a:ea typeface="標楷體" pitchFamily="65" charset="-120"/>
                <a:cs typeface="華康魏碑體"/>
              </a:rPr>
              <a:t> </a:t>
            </a:r>
            <a:r>
              <a:rPr lang="en-US" altLang="zh-TW" sz="2900" dirty="0" smtClean="0">
                <a:latin typeface="標楷體" pitchFamily="65" charset="-120"/>
                <a:ea typeface="標楷體" pitchFamily="65" charset="-120"/>
                <a:cs typeface="華康魏碑體"/>
              </a:rPr>
              <a:t>-</a:t>
            </a:r>
            <a:r>
              <a:rPr lang="zh-TW" altLang="en-US" sz="2900" dirty="0" smtClean="0">
                <a:latin typeface="標楷體" pitchFamily="65" charset="-120"/>
                <a:ea typeface="標楷體" pitchFamily="65" charset="-120"/>
                <a:cs typeface="華康魏碑體"/>
              </a:rPr>
              <a:t>採購法第</a:t>
            </a:r>
            <a:r>
              <a:rPr lang="en-US" altLang="zh-TW" sz="2900" dirty="0" smtClean="0">
                <a:latin typeface="標楷體" pitchFamily="65" charset="-120"/>
                <a:ea typeface="標楷體" pitchFamily="65" charset="-120"/>
                <a:cs typeface="華康魏碑體"/>
              </a:rPr>
              <a:t>99</a:t>
            </a:r>
            <a:r>
              <a:rPr lang="zh-TW" altLang="en-US" sz="2900" dirty="0" smtClean="0">
                <a:latin typeface="標楷體" pitchFamily="65" charset="-120"/>
                <a:ea typeface="標楷體" pitchFamily="65" charset="-120"/>
                <a:cs typeface="華康魏碑體"/>
              </a:rPr>
              <a:t>條。</a:t>
            </a:r>
            <a:endParaRPr lang="en-US" altLang="zh-TW" sz="2900" dirty="0" smtClean="0">
              <a:latin typeface="標楷體" pitchFamily="65" charset="-120"/>
              <a:ea typeface="標楷體" pitchFamily="65" charset="-120"/>
              <a:cs typeface="華康魏碑體"/>
            </a:endParaRPr>
          </a:p>
          <a:p>
            <a:pPr>
              <a:buFont typeface="Wingdings" pitchFamily="2" charset="2"/>
              <a:buNone/>
            </a:pPr>
            <a:r>
              <a:rPr lang="zh-TW" altLang="en-US" sz="3600" dirty="0" smtClean="0">
                <a:latin typeface="標楷體" pitchFamily="65" charset="-120"/>
                <a:ea typeface="標楷體" pitchFamily="65" charset="-120"/>
                <a:cs typeface="華康魏碑體"/>
              </a:rPr>
              <a:t>　</a:t>
            </a:r>
            <a:endParaRPr lang="en-US" altLang="zh-TW" sz="3600" dirty="0" smtClean="0">
              <a:latin typeface="標楷體" pitchFamily="65" charset="-120"/>
              <a:ea typeface="標楷體" pitchFamily="65" charset="-120"/>
              <a:cs typeface="華康魏碑體"/>
            </a:endParaRPr>
          </a:p>
        </p:txBody>
      </p:sp>
      <p:sp>
        <p:nvSpPr>
          <p:cNvPr id="24579" name="投影片編號版面配置區 3"/>
          <p:cNvSpPr txBox="1">
            <a:spLocks noGrp="1"/>
          </p:cNvSpPr>
          <p:nvPr/>
        </p:nvSpPr>
        <p:spPr bwMode="auto">
          <a:xfrm>
            <a:off x="8564563" y="6435725"/>
            <a:ext cx="503237" cy="360363"/>
          </a:xfrm>
          <a:prstGeom prst="rect">
            <a:avLst/>
          </a:prstGeom>
          <a:noFill/>
          <a:ln w="9525" algn="ctr">
            <a:noFill/>
            <a:miter lim="800000"/>
            <a:headEnd/>
            <a:tailEnd/>
          </a:ln>
        </p:spPr>
        <p:txBody>
          <a:bodyPr lIns="18000" tIns="0" rIns="18000" bIns="0" anchor="b"/>
          <a:lstStyle/>
          <a:p>
            <a:pPr algn="r">
              <a:buClr>
                <a:srgbClr val="0000FF"/>
              </a:buClr>
            </a:pPr>
            <a:fld id="{841D145C-F5ED-4E11-8212-FDBBACA65382}" type="slidenum">
              <a:rPr kumimoji="0" lang="en-US" altLang="zh-TW" sz="1200">
                <a:latin typeface="Baskerville Old Face"/>
              </a:rPr>
              <a:pPr algn="r">
                <a:buClr>
                  <a:srgbClr val="0000FF"/>
                </a:buClr>
              </a:pPr>
              <a:t>7</a:t>
            </a:fld>
            <a:endParaRPr kumimoji="0" lang="en-US" altLang="zh-TW" sz="1200">
              <a:latin typeface="Baskerville Old Fac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kumimoji="0" lang="zh-TW" altLang="en-US" sz="4400" b="1" dirty="0" smtClean="0">
                <a:effectLst/>
                <a:latin typeface="標楷體" pitchFamily="65" charset="-120"/>
                <a:ea typeface="標楷體" pitchFamily="65" charset="-120"/>
              </a:rPr>
              <a:t>壹、各決標原則之採購</a:t>
            </a:r>
          </a:p>
        </p:txBody>
      </p:sp>
      <p:sp>
        <p:nvSpPr>
          <p:cNvPr id="3" name="內容版面配置區 2"/>
          <p:cNvSpPr>
            <a:spLocks noGrp="1"/>
          </p:cNvSpPr>
          <p:nvPr>
            <p:ph idx="1"/>
          </p:nvPr>
        </p:nvSpPr>
        <p:spPr>
          <a:xfrm>
            <a:off x="708025" y="1193800"/>
            <a:ext cx="7745413" cy="4846638"/>
          </a:xfrm>
        </p:spPr>
        <p:txBody>
          <a:bodyPr/>
          <a:lstStyle/>
          <a:p>
            <a:pPr>
              <a:buNone/>
              <a:defRPr/>
            </a:pPr>
            <a:r>
              <a:rPr lang="zh-TW" altLang="en-US" sz="3600" dirty="0" smtClean="0">
                <a:latin typeface="標楷體" pitchFamily="65" charset="-120"/>
                <a:ea typeface="標楷體" pitchFamily="65" charset="-120"/>
                <a:cs typeface="華康魏碑體"/>
              </a:rPr>
              <a:t>二、</a:t>
            </a:r>
            <a:r>
              <a:rPr kumimoji="0" lang="zh-TW" altLang="en-US" sz="3600" dirty="0" smtClean="0">
                <a:effectLst/>
                <a:latin typeface="標楷體" pitchFamily="65" charset="-120"/>
                <a:ea typeface="標楷體" pitchFamily="65" charset="-120"/>
              </a:rPr>
              <a:t>最低標決標原則之採購</a:t>
            </a:r>
            <a:endParaRPr lang="en-US" altLang="zh-TW" sz="3600" dirty="0" smtClean="0">
              <a:latin typeface="標楷體" pitchFamily="65" charset="-120"/>
              <a:ea typeface="標楷體" pitchFamily="65" charset="-120"/>
            </a:endParaRPr>
          </a:p>
          <a:p>
            <a:pPr indent="-268288">
              <a:buFont typeface="Wingdings" pitchFamily="2" charset="2"/>
              <a:buChar char="Ø"/>
              <a:defRPr/>
            </a:pPr>
            <a:r>
              <a:rPr lang="zh-TW" altLang="en-US" dirty="0" smtClean="0">
                <a:latin typeface="Baskerville Old Face"/>
                <a:ea typeface="標楷體" pitchFamily="65" charset="-120"/>
                <a:cs typeface="華康魏碑體"/>
              </a:rPr>
              <a:t>訂有底價之採購</a:t>
            </a:r>
            <a:r>
              <a:rPr lang="zh-TW" altLang="en-US" dirty="0" smtClean="0">
                <a:effectLst/>
                <a:latin typeface="Baskerville Old Face"/>
                <a:ea typeface="華康魏碑體"/>
                <a:cs typeface="華康魏碑體"/>
              </a:rPr>
              <a:t> </a:t>
            </a:r>
            <a:endParaRPr lang="en-US" altLang="zh-TW" sz="3600" dirty="0" smtClean="0">
              <a:latin typeface="標楷體" pitchFamily="65" charset="-120"/>
              <a:ea typeface="標楷體" pitchFamily="65" charset="-120"/>
              <a:cs typeface="華康魏碑體"/>
            </a:endParaRPr>
          </a:p>
          <a:p>
            <a:pPr lvl="1">
              <a:buFont typeface="Wingdings" pitchFamily="2" charset="2"/>
              <a:buChar char="l"/>
              <a:defRPr/>
            </a:pPr>
            <a:r>
              <a:rPr lang="zh-TW" altLang="en-US" sz="3000" dirty="0" smtClean="0">
                <a:solidFill>
                  <a:srgbClr val="0000FF"/>
                </a:solidFill>
                <a:latin typeface="標楷體" pitchFamily="65" charset="-120"/>
                <a:ea typeface="標楷體" pitchFamily="65" charset="-120"/>
                <a:cs typeface="華康魏碑體"/>
              </a:rPr>
              <a:t>底價訂定原則</a:t>
            </a:r>
            <a:endParaRPr lang="en-US" altLang="zh-TW" sz="3000" dirty="0" smtClean="0">
              <a:solidFill>
                <a:srgbClr val="0000FF"/>
              </a:solidFill>
              <a:latin typeface="標楷體" pitchFamily="65" charset="-120"/>
              <a:ea typeface="標楷體" pitchFamily="65" charset="-120"/>
              <a:cs typeface="華康魏碑體"/>
            </a:endParaRPr>
          </a:p>
          <a:p>
            <a:pPr marL="1031875" lvl="1" indent="-409575" algn="just">
              <a:buFontTx/>
              <a:buNone/>
              <a:tabLst>
                <a:tab pos="808038" algn="l"/>
              </a:tabLst>
              <a:defRPr/>
            </a:pPr>
            <a:r>
              <a:rPr lang="zh-TW" altLang="en-US" sz="3000" dirty="0" smtClean="0">
                <a:latin typeface="標楷體" pitchFamily="65" charset="-120"/>
                <a:ea typeface="標楷體" pitchFamily="65" charset="-120"/>
                <a:cs typeface="華康魏碑體"/>
              </a:rPr>
              <a:t> </a:t>
            </a:r>
            <a:r>
              <a:rPr lang="en-US" altLang="zh-TW" sz="3000"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rPr>
              <a:t>底價應依</a:t>
            </a:r>
            <a:r>
              <a:rPr lang="zh-TW" altLang="zh-TW" dirty="0" smtClean="0">
                <a:solidFill>
                  <a:srgbClr val="FF0000"/>
                </a:solidFill>
                <a:latin typeface="標楷體" pitchFamily="65" charset="-120"/>
                <a:ea typeface="標楷體" pitchFamily="65" charset="-120"/>
              </a:rPr>
              <a:t>圖說</a:t>
            </a:r>
            <a:r>
              <a:rPr lang="zh-TW" altLang="zh-TW" dirty="0" smtClean="0">
                <a:latin typeface="標楷體" pitchFamily="65" charset="-120"/>
                <a:ea typeface="標楷體" pitchFamily="65" charset="-120"/>
              </a:rPr>
              <a:t>、</a:t>
            </a:r>
            <a:r>
              <a:rPr lang="zh-TW" altLang="zh-TW" dirty="0" smtClean="0">
                <a:solidFill>
                  <a:srgbClr val="FF0000"/>
                </a:solidFill>
                <a:latin typeface="標楷體" pitchFamily="65" charset="-120"/>
                <a:ea typeface="標楷體" pitchFamily="65" charset="-120"/>
              </a:rPr>
              <a:t>規範</a:t>
            </a:r>
            <a:r>
              <a:rPr lang="zh-TW" altLang="zh-TW" dirty="0" smtClean="0">
                <a:latin typeface="標楷體" pitchFamily="65" charset="-120"/>
                <a:ea typeface="標楷體" pitchFamily="65" charset="-120"/>
              </a:rPr>
              <a:t>、</a:t>
            </a:r>
            <a:r>
              <a:rPr lang="zh-TW" altLang="zh-TW" dirty="0" smtClean="0">
                <a:solidFill>
                  <a:srgbClr val="FF0000"/>
                </a:solidFill>
                <a:latin typeface="標楷體" pitchFamily="65" charset="-120"/>
                <a:ea typeface="標楷體" pitchFamily="65" charset="-120"/>
              </a:rPr>
              <a:t>契約</a:t>
            </a:r>
            <a:r>
              <a:rPr lang="zh-TW" altLang="zh-TW" dirty="0" smtClean="0">
                <a:latin typeface="標楷體" pitchFamily="65" charset="-120"/>
                <a:ea typeface="標楷體" pitchFamily="65" charset="-120"/>
              </a:rPr>
              <a:t>並考量</a:t>
            </a:r>
            <a:r>
              <a:rPr lang="zh-TW" altLang="zh-TW" dirty="0" smtClean="0">
                <a:solidFill>
                  <a:srgbClr val="731CB4"/>
                </a:solidFill>
                <a:latin typeface="標楷體" pitchFamily="65" charset="-120"/>
                <a:ea typeface="標楷體" pitchFamily="65" charset="-120"/>
              </a:rPr>
              <a:t>成本</a:t>
            </a:r>
            <a:r>
              <a:rPr lang="zh-TW" altLang="zh-TW" dirty="0" smtClean="0">
                <a:latin typeface="標楷體" pitchFamily="65" charset="-120"/>
                <a:ea typeface="標楷體" pitchFamily="65" charset="-120"/>
              </a:rPr>
              <a:t>、</a:t>
            </a:r>
            <a:r>
              <a:rPr lang="zh-TW" altLang="zh-TW" dirty="0" smtClean="0">
                <a:solidFill>
                  <a:srgbClr val="731CB4"/>
                </a:solidFill>
                <a:latin typeface="標楷體" pitchFamily="65" charset="-120"/>
                <a:ea typeface="標楷體" pitchFamily="65" charset="-120"/>
              </a:rPr>
              <a:t>市場行情</a:t>
            </a:r>
            <a:r>
              <a:rPr lang="zh-TW" altLang="zh-TW" dirty="0" smtClean="0">
                <a:latin typeface="標楷體" pitchFamily="65" charset="-120"/>
                <a:ea typeface="標楷體" pitchFamily="65" charset="-120"/>
              </a:rPr>
              <a:t>及</a:t>
            </a:r>
            <a:r>
              <a:rPr lang="zh-TW" altLang="zh-TW" dirty="0" smtClean="0">
                <a:solidFill>
                  <a:srgbClr val="731CB4"/>
                </a:solidFill>
                <a:latin typeface="標楷體" pitchFamily="65" charset="-120"/>
                <a:ea typeface="標楷體" pitchFamily="65" charset="-120"/>
              </a:rPr>
              <a:t>政府機關決標資料</a:t>
            </a:r>
            <a:r>
              <a:rPr lang="zh-TW" altLang="zh-TW" dirty="0" smtClean="0">
                <a:solidFill>
                  <a:srgbClr val="FF0000"/>
                </a:solidFill>
                <a:latin typeface="標楷體" pitchFamily="65" charset="-120"/>
                <a:ea typeface="標楷體" pitchFamily="65" charset="-120"/>
              </a:rPr>
              <a:t>逐項</a:t>
            </a:r>
            <a:r>
              <a:rPr lang="zh-TW" altLang="zh-TW" dirty="0" smtClean="0">
                <a:latin typeface="標楷體" pitchFamily="65" charset="-120"/>
                <a:ea typeface="標楷體" pitchFamily="65" charset="-120"/>
              </a:rPr>
              <a:t>編列，由機關首長或其授權人員核定</a:t>
            </a:r>
            <a:r>
              <a:rPr lang="zh-TW" altLang="en-US" dirty="0" smtClean="0">
                <a:latin typeface="標楷體" pitchFamily="65" charset="-120"/>
                <a:ea typeface="標楷體" pitchFamily="65" charset="-120"/>
              </a:rPr>
              <a:t>。</a:t>
            </a:r>
            <a:endParaRPr lang="en-US" altLang="zh-TW" dirty="0" smtClean="0">
              <a:solidFill>
                <a:srgbClr val="0000FF"/>
              </a:solidFill>
              <a:latin typeface="標楷體" pitchFamily="65" charset="-120"/>
              <a:ea typeface="標楷體" pitchFamily="65" charset="-120"/>
              <a:cs typeface="華康魏碑體"/>
            </a:endParaRPr>
          </a:p>
          <a:p>
            <a:pPr marL="982663" lvl="1" indent="-360363" algn="just">
              <a:buFontTx/>
              <a:buNone/>
              <a:defRPr/>
            </a:pPr>
            <a:r>
              <a:rPr lang="zh-TW" altLang="en-US" dirty="0" smtClean="0">
                <a:latin typeface="標楷體" pitchFamily="65" charset="-120"/>
                <a:ea typeface="標楷體" pitchFamily="65" charset="-120"/>
                <a:cs typeface="華康魏碑體"/>
              </a:rPr>
              <a:t> </a:t>
            </a:r>
            <a:r>
              <a:rPr lang="en-US" altLang="zh-TW" dirty="0" smtClean="0">
                <a:latin typeface="標楷體" pitchFamily="65" charset="-120"/>
                <a:ea typeface="標楷體" pitchFamily="65" charset="-120"/>
                <a:cs typeface="華康魏碑體"/>
              </a:rPr>
              <a:t>-</a:t>
            </a:r>
            <a:r>
              <a:rPr lang="zh-TW" altLang="zh-TW" dirty="0" smtClean="0">
                <a:latin typeface="標楷體" pitchFamily="65" charset="-120"/>
                <a:ea typeface="標楷體" pitchFamily="65" charset="-120"/>
              </a:rPr>
              <a:t>機關訂定底價，得基於技術、品質、功能、履約地、商業條款、評分或使用效益等差異，訂定不同之底價。</a:t>
            </a:r>
            <a:endParaRPr lang="en-US" altLang="zh-TW" dirty="0" smtClean="0">
              <a:solidFill>
                <a:srgbClr val="0000FF"/>
              </a:solidFill>
              <a:latin typeface="標楷體" pitchFamily="65" charset="-120"/>
              <a:ea typeface="標楷體" pitchFamily="65" charset="-120"/>
              <a:cs typeface="華康魏碑體"/>
            </a:endParaRPr>
          </a:p>
        </p:txBody>
      </p:sp>
      <p:sp>
        <p:nvSpPr>
          <p:cNvPr id="26627" name="投影片編號版面配置區 3"/>
          <p:cNvSpPr>
            <a:spLocks noGrp="1"/>
          </p:cNvSpPr>
          <p:nvPr>
            <p:ph type="sldNum" sz="quarter" idx="10"/>
          </p:nvPr>
        </p:nvSpPr>
        <p:spPr>
          <a:noFill/>
        </p:spPr>
        <p:txBody>
          <a:bodyPr/>
          <a:lstStyle/>
          <a:p>
            <a:fld id="{9A97CBE9-98C0-41C7-AAE6-DF10B468C965}" type="slidenum">
              <a:rPr lang="en-US" altLang="zh-TW" smtClean="0">
                <a:latin typeface="Baskerville Old Face"/>
                <a:ea typeface="新細明體" charset="-120"/>
              </a:rPr>
              <a:pPr/>
              <a:t>8</a:t>
            </a:fld>
            <a:endParaRPr lang="en-US" altLang="zh-TW" smtClean="0">
              <a:latin typeface="Baskerville Old Face"/>
              <a:ea typeface="新細明體"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Narrow"/>
        <a:ea typeface="全真疊圓體"/>
        <a:cs typeface=""/>
      </a:majorFont>
      <a:minorFont>
        <a:latin typeface="Times New Roman"/>
        <a:ea typeface="華康談楷體W5"/>
        <a:cs typeface=""/>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50056</TotalTime>
  <Words>4175</Words>
  <Application>Microsoft Office PowerPoint</Application>
  <PresentationFormat>如螢幕大小 (4:3)</PresentationFormat>
  <Paragraphs>514</Paragraphs>
  <Slides>65</Slides>
  <Notes>65</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65</vt:i4>
      </vt:variant>
    </vt:vector>
  </HeadingPairs>
  <TitlesOfParts>
    <vt:vector size="79" baseType="lpstr">
      <vt:lpstr>全真疊黑體</vt:lpstr>
      <vt:lpstr>全真疊圓體</vt:lpstr>
      <vt:lpstr>華康中黑體</vt:lpstr>
      <vt:lpstr>華康談楷體W5</vt:lpstr>
      <vt:lpstr>華康魏碑體</vt:lpstr>
      <vt:lpstr>新細明體</vt:lpstr>
      <vt:lpstr>標楷體</vt:lpstr>
      <vt:lpstr>Arial</vt:lpstr>
      <vt:lpstr>Arial Narrow</vt:lpstr>
      <vt:lpstr>Baskerville Old Face</vt:lpstr>
      <vt:lpstr>Calibri</vt:lpstr>
      <vt:lpstr>Times New Roman</vt:lpstr>
      <vt:lpstr>Wingdings</vt:lpstr>
      <vt:lpstr>預設簡報設計</vt:lpstr>
      <vt:lpstr>底價訂定與價格分析</vt:lpstr>
      <vt:lpstr>簡報大綱</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PowerPoint 簡報</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壹、各決標原則之採購</vt:lpstr>
      <vt:lpstr>貳、底價訂定原則及參考資料</vt:lpstr>
      <vt:lpstr>貳、底價訂定原則及參考資料</vt:lpstr>
      <vt:lpstr>貳、底價訂定原則及參考資料</vt:lpstr>
      <vt:lpstr>貳、底價訂定原則及參考資料</vt:lpstr>
      <vt:lpstr>貳、底價訂定原則及參考資料</vt:lpstr>
      <vt:lpstr>貳、底價訂定原則及參考資料</vt:lpstr>
      <vt:lpstr>貳、底價訂定原則及參考資料</vt:lpstr>
      <vt:lpstr>貳、底價訂定原則及參考資料</vt:lpstr>
      <vt:lpstr>貳、底價訂定原則及參考資料</vt:lpstr>
      <vt:lpstr>貳、底價訂定原則及參考資料</vt:lpstr>
      <vt:lpstr>貳、底價訂定原則及參考資料</vt:lpstr>
      <vt:lpstr>參、廠商報價及標價分析</vt:lpstr>
      <vt:lpstr>參、廠商報價及標價分析</vt:lpstr>
      <vt:lpstr>參、廠商報價及標價分析</vt:lpstr>
      <vt:lpstr>參、廠商報價及標價分析</vt:lpstr>
      <vt:lpstr>參、廠商報價及標價分析</vt:lpstr>
      <vt:lpstr>參、廠商報價及標價分析</vt:lpstr>
      <vt:lpstr>參、廠商報價及標價分析</vt:lpstr>
      <vt:lpstr>參、廠商報價及標價分析</vt:lpstr>
      <vt:lpstr>參、廠商報價及標價分析</vt:lpstr>
      <vt:lpstr>參、廠商報價及標價分析</vt:lpstr>
      <vt:lpstr>參、廠商報價及標價分析</vt:lpstr>
      <vt:lpstr>肆、底價訂定錯誤態樣</vt:lpstr>
      <vt:lpstr>肆、底價訂定錯誤態樣</vt:lpstr>
      <vt:lpstr>肆、底價訂定錯誤態樣</vt:lpstr>
      <vt:lpstr>伍、案例</vt:lpstr>
      <vt:lpstr>伍、案例</vt:lpstr>
      <vt:lpstr>伍、案例</vt:lpstr>
      <vt:lpstr>伍、案例</vt:lpstr>
      <vt:lpstr>伍、案例</vt:lpstr>
      <vt:lpstr>伍、案例</vt:lpstr>
      <vt:lpstr>簡報完畢 敬請指教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InInhu</dc:creator>
  <dc:description>1.修正P9之粗體字2個金額(總經費增為6億元)，及去年改成今年&lt;b&gt;2.修正P19政府施政改為政府工程</dc:description>
  <cp:lastModifiedBy>秘書室-陳雅詩</cp:lastModifiedBy>
  <cp:revision>2434</cp:revision>
  <dcterms:created xsi:type="dcterms:W3CDTF">2007-10-29T09:43:07Z</dcterms:created>
  <dcterms:modified xsi:type="dcterms:W3CDTF">2019-02-01T07:07:41Z</dcterms:modified>
</cp:coreProperties>
</file>